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66"/>
  </p:handoutMasterIdLst>
  <p:sldIdLst>
    <p:sldId id="256" r:id="rId2"/>
    <p:sldId id="259" r:id="rId3"/>
    <p:sldId id="260" r:id="rId4"/>
    <p:sldId id="261" r:id="rId5"/>
    <p:sldId id="262" r:id="rId6"/>
    <p:sldId id="265" r:id="rId7"/>
    <p:sldId id="267" r:id="rId8"/>
    <p:sldId id="266" r:id="rId9"/>
    <p:sldId id="277" r:id="rId10"/>
    <p:sldId id="278" r:id="rId11"/>
    <p:sldId id="288" r:id="rId12"/>
    <p:sldId id="289" r:id="rId13"/>
    <p:sldId id="291" r:id="rId14"/>
    <p:sldId id="292" r:id="rId15"/>
    <p:sldId id="293" r:id="rId16"/>
    <p:sldId id="322" r:id="rId17"/>
    <p:sldId id="294" r:id="rId18"/>
    <p:sldId id="295" r:id="rId19"/>
    <p:sldId id="297" r:id="rId20"/>
    <p:sldId id="353" r:id="rId21"/>
    <p:sldId id="354" r:id="rId22"/>
    <p:sldId id="355" r:id="rId23"/>
    <p:sldId id="356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59" r:id="rId35"/>
    <p:sldId id="340" r:id="rId36"/>
    <p:sldId id="341" r:id="rId37"/>
    <p:sldId id="360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298" r:id="rId50"/>
    <p:sldId id="299" r:id="rId51"/>
    <p:sldId id="325" r:id="rId52"/>
    <p:sldId id="326" r:id="rId53"/>
    <p:sldId id="300" r:id="rId54"/>
    <p:sldId id="301" r:id="rId55"/>
    <p:sldId id="361" r:id="rId56"/>
    <p:sldId id="362" r:id="rId57"/>
    <p:sldId id="302" r:id="rId58"/>
    <p:sldId id="303" r:id="rId59"/>
    <p:sldId id="327" r:id="rId60"/>
    <p:sldId id="304" r:id="rId61"/>
    <p:sldId id="328" r:id="rId62"/>
    <p:sldId id="357" r:id="rId63"/>
    <p:sldId id="305" r:id="rId64"/>
    <p:sldId id="358" r:id="rId65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95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74E5-49B8-47EC-B3C0-1805DCF9401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43FCF-77A6-444F-A618-1824B2F8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02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8AA9A74-1A85-49C6-9B40-C7A921568E0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99A11D3-9ED2-4C45-98B6-90A3309DB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9A74-1A85-49C6-9B40-C7A921568E0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11D3-9ED2-4C45-98B6-90A3309DB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9A74-1A85-49C6-9B40-C7A921568E0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11D3-9ED2-4C45-98B6-90A3309DB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9A74-1A85-49C6-9B40-C7A921568E0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11D3-9ED2-4C45-98B6-90A3309DB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9A74-1A85-49C6-9B40-C7A921568E0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11D3-9ED2-4C45-98B6-90A3309DB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9A74-1A85-49C6-9B40-C7A921568E0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11D3-9ED2-4C45-98B6-90A3309DB0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9A74-1A85-49C6-9B40-C7A921568E0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11D3-9ED2-4C45-98B6-90A3309DB0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9A74-1A85-49C6-9B40-C7A921568E0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11D3-9ED2-4C45-98B6-90A3309DB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9A74-1A85-49C6-9B40-C7A921568E0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11D3-9ED2-4C45-98B6-90A3309DB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8AA9A74-1A85-49C6-9B40-C7A921568E0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99A11D3-9ED2-4C45-98B6-90A3309DB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8AA9A74-1A85-49C6-9B40-C7A921568E0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99A11D3-9ED2-4C45-98B6-90A3309DB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AA9A74-1A85-49C6-9B40-C7A921568E0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9A11D3-9ED2-4C45-98B6-90A3309DB0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Industrialization of the United 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1860’s – 1910’s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Urbanization Changes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119257"/>
            <a:ext cx="3810000" cy="37481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Cheap, efficient steel leads to the construction of skyscrapers, elevators and bridges throughout the country.</a:t>
            </a:r>
          </a:p>
          <a:p>
            <a:r>
              <a:rPr lang="en-US" dirty="0" smtClean="0"/>
              <a:t>Railroads and canals allow quick, easy transport of steel.</a:t>
            </a:r>
          </a:p>
          <a:p>
            <a:r>
              <a:rPr lang="en-US" dirty="0" smtClean="0"/>
              <a:t>America experiences rapid urbanization – the process of people moving from rural areas to cities</a:t>
            </a:r>
            <a:endParaRPr lang="en-US" dirty="0"/>
          </a:p>
        </p:txBody>
      </p:sp>
      <p:pic>
        <p:nvPicPr>
          <p:cNvPr id="22530" name="Picture 2" descr="http://rap361.com/wp-content/uploads/2011/04/flatiron-building.jpg?w=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133725" cy="389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Industries Expand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4191001" cy="3809999"/>
          </a:xfrm>
        </p:spPr>
        <p:txBody>
          <a:bodyPr>
            <a:normAutofit/>
          </a:bodyPr>
          <a:lstStyle/>
          <a:p>
            <a:r>
              <a:rPr lang="en-US" dirty="0" smtClean="0"/>
              <a:t>Expanding markets now linked by railroads led to the creation of corporations.</a:t>
            </a:r>
          </a:p>
          <a:p>
            <a:r>
              <a:rPr lang="en-US" dirty="0" smtClean="0"/>
              <a:t>Technology connected the nation, allowing big business to expand across the country.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QSEBUUEhQUFBUWFBQUFRUVFBUVGBgUFBQVFBQVFhUXHCYeFxkjGRQUHy8gIycpLCwsFR4xNTAqNSYrLCkBCQoKDgwOGg8PGikkHSQsKSwsLCksLCwsKSwsLC8sKSwsKSwsLCwsLCwsLCksLCwsLCwsLCwsKSwpLCwsLCwsLP/AABEIALcBEwMBIgACEQEDEQH/xAAbAAACAwEBAQAAAAAAAAAAAAACAwEEBQAGB//EAFQQAAEDAQQFCAYFCQIKCwAAAAEAAgMRBBIhMQVBUWFxEyIyUoGRobFCcsHR4fAGFGKCkiMzQ1Njk6Ky8XPSByR0g6OzwsTU4hUWJTREVGR1lJXD/8QAGgEAAgMBAQAAAAAAAAAAAAAAAAECAwQFBv/EAC8RAAICAQMDAgMHBQAAAAAAAAABAhEDBCExElHwIkEyYXEUI5GxwdHhBRNSgaH/2gAMAwEAAhEDEQA/ALr9K6EtTqSxyWGaud10RB4sq0doC0v+qUz237HbYLazU20APPDlozeHaQptb9JltLVYLJpCPrxFt4jaA6vgAvPyx6LD6yQW/RUvXYH3QfHDgAs1lp1p0bPASbRZJ48al8VLRF4c5o4kqvAY5PzcjHnqg3X/ALt9D3Ar0ei5rXnYdL2a1t1R2mgfwr0x4ItKWp5H/aehuUGuWzXZO0U5w/EgDyrbGca4EmtCCDuz3JNps9GnChOHevR2Zuj5Tdstvkszv/L2xt9o3ATZdjimW/6KWkAEwNmZnylkkDgf8zKa/hcmB5VsGAUWd7mPL43OjccLzDSoyo4ZPG5wIWjI0NN29dfqjlBhfXZdkoHfdJQOsJZ0gRxFO6uaYGTpDR8E5/KxCN1Pz1maBidclmJDXcYy07ivOaR+h8rA50RbaYm4l8dSWD9owgPi+8Kb17OKz7dZr7vBV446O5RpLXA4OaS1wG5wxU1NoTij5uW46zs1OHA+koA+OHm3Np3hfRLbYY52kzRhzs+Vjuxy49YU5OTtDT9pedt30SeMYHfWABW6AWzNG+M4kb2lw3q5ZEytxZ59vz78M+I7Qi+fn59y4xkHtxFMa72+0YqR8/O3uPFWogE1Gw6u1A1EFIiOYVZs8911dRz96qVTW4hXwlTtFclext0RAKvo+W8zeMPcrYC60ZWrMTVOiLqiiZRdRSELIUUTbqiiAEkISE0tQkIEKIQuNBUpjiBicEiOHlXC9UMxLW1ALqZmp6LRrccBxVOXKsatlkIOboXHAZsalkQNC6hNTqa0DpOOoBaIs4aCA0AMoS1x5jDqdaHDpybIxlrVprctVBzbvMozXydfzTNsruc7UiawC6MB+ro0nPPkIji937Ry4uTJLI7Z0IRUVSEMgx/SXnjH9fLuFMIY+5TydeaGNddxELDSGMjXNJ6bkVec5oBJzexj+caa7RaMmj7IQO54oA2VrfRZ+TssfrPOMpVdErCbKXuJaBO4em7mWaKmd0HpU9iRf5R14A2uRvpv5lnj9UZFMazlcgbTdy/RWWP+/wCKB9JDdLn2kj9DZxcgbuc/WO1FAVp9Ic437eA7WI46sG5p1rlZcZmm6GWKMDJho4jcTXEqUgPYmCxQnBultGnaA98Y7qlaNk01K7m2fTNktLf1dtiDCdxODktmlXRZaR0nButljMre11Mu1QdIibB0+hbZ/bRGzv76GhWMvG2vRLpOdaNDWef9rYZ2g8aAhypRTQwmkdp0ro09WeN0sQ8CKcVYj+jrekzRzgeto/SIp2NLgrAtUsWAtGlrONlqsgtUY4uaCSO1AEG0TWgUL9E6Ubsddgm8cK9ypmwMgNfq2lNGHr2Z5tEPGgJw4IpJIZT+Ufoe0u/aMfYpe+mat2WwPaKww26Adaw26O1R9kTziN1EAHBpyWUXBa9HaRblyVqZ9Xm4UIpXiEq02aFjfytjt1grm6Ai02fjcF5tODUu3Wu9haJoZNV3SejXwu/fxig4qbBZaY2Zr2b9G6SZK3/485FeCAEs0a2YEWaey2r7LH/V5RxifVtd3NVK3aLdFhJHJCcjyrC0U3PFYz+ILS0jzv8AvXJP/wDcNHyWd/ZarOC3tTbBLI0f4u60taNVltMOkoabORlIkA3BMZ52WxEUIxGdcxjljkq7Ydo14bt42L0kkrLxD22UvOd0y6LnPFko5J57UFo0awCrnSQjULVAQw7KWmz3ozxIUrEYOkNFxzD8qwPoKX8pBspKBV3B4d2LzGkPoc8Ywu5QdV1GycOrJ2EncF76PRUtC4C/HnfjLZ2fjirT7wCQIqg4A5k3TUV1V2dqnGTQnFM+UyQlriHAgjAgggjiDiPHsXBfS7boyOQBsjQ/UK9IU6rxzm46q03LzukvoU5uMLrw6jqB3Y7J3bdPFaIZE+SmUDzDNiYwqZ7M6N1HNLXDMOBBpwKgBaIlTLdgluvGx2B9nitsBecW/Ypr7AdeR4hb9PLbpMuVe426pojouotRULouuplFFECEkJchAFTkE95p84k7AmwWHEPfmMWtzDd52u8vEV5MqgvmThDqZWs+ji7nSCg9GM8K1eNtPR7yAmztpzszQE5HAZE1o2g1F1GN1BxV13z5nUeNKHbT0kidte01GXS2it4F2+j3cFyslzdyNsajsjg+uWNecBS+SesGuxef2klG7Agc7N1cDg93KUB3S2k4u9SMUQWepDmHEjnEULvvOYXY+tM7g1NbU84VN30wWvLdwlfSKIeoCq6J2ImaA0EhtzVygMUH3IRz5jvOal7K0c8AtHRfafyUQ/s7M3F3ajbUkuZUnW6Mco7DrWqajW/dCCFwvc0tv7WNda5vxu5jexJgRI0vxc187Rk6X/F7O3eGZuCjl7/M5R8oH6GxsuR8DJrR2uAdKVrQevbJrzuIhZgOCmNxeKB1pmGVyzx8hFwvHEhQYyu+yhpp9Ssw3STNL8cecSc1yYdGAf8AgoP85aud97HNQojPpjIbUzo/9Mx8JLNam+JqVXtVslOEskx/yvQt8dro1WfoyPXDA3ho7SUPjG4o44mt6N1nqzaXh82ELEaCpJHZifyjdFE7TDbLGfAUVqyzsGET2s/ybTRb3RzgKwLeRlPJ/wDZT+UtnKl9uLulLe3OtNhl/wBbZwUwHF07xStuePtx6Ptze9rgVRl0Y2tZIIa7X6Mtlld+8sziAi+rRHP6seMeiye9r2FEyFg6IjHqBrT/AKG3DySAlltuYNnMe5mk5W/6O2RU7KoH2blcXNE291msFqP47PKx/grTZpBk+XsltXlysgQvgv8ASY5298Yf4vsR80wAY0xCjQ+H1ZNIWUfhkZLF40VeVrZDU8nKdrmWG0O/HE+GUd1Vajsob0Q1h3N5M97HReSY5xdg43uMl7wklk8kDFC+G0JkY3ItL7QGfu7XFLHTg9JsjA0/kgAdZgBjPb9Slc09sSe2EA1a26drWt84o2nxUyMLumQ71r//AOrnDwTEVpAA+8bt/aQxsnZIw2ebvDk2eZ2BfzthmAeabpJBFIOyRyOOOmDagbA4EfhZdUtYGmuR+zzPME+KYFZ1nYcbpaNtS4dhkuHue5V5bAdRBrSgPNNN16l7sqr+uvi3Dvdzq+CqyWsAkN5xOpgz9Y4g+CnFsizJ0ho0OF2RlQNTgag/ZyLeyi85bvomKVgOQxa8/wArvYe9e3Fne4XSbreq3Lt2InWJtMAcMKjzOo93ar4TorlGz5TPZHRuuvaWnYRT+oVvRE1HXdTsuI+C+gW3QocKOuuGxw8RsXm7d9EyDehJFDUB2Iw2OHt71tw5d7M2THsBRddTbh1ih1jYdii6usjELuqbmzFHRSEnxsBzbHTE4u1bBuHvTb1QjJrilMFCR2965srbtmxbbIhww+ct+wcfBA7z17RsxOPe4bk+78+7Z4obtPbTEnjd9oKqZIz5aMeK4NrroBjrAeAwHeGOKsTMNauB3OcK04PtBDW/dYgtkeGGBGWN0+FwrrJIHNBFAciW3Aa8WMkd/FVVvkmE9l/GgkOqoltVOAo2IIZnECjy4DqyTx2dtP7KGrk+SAu6TXO9aO0y/wA7mN8EDWFvRBZ6rLJD4uc4qLGJsxaD+TMYP/p7I+Z37yXzTZ7O93TjtTx+3tDIGfhaVBlrUPeD/aaQAHdGFVcyGtf8R24mec/FQGMbYo6fm9Gjc60OJHErl31lmqSy9lheR2VC5LcZ9AFgaMmMH3XN/wB+RiOnpAcJZB/v6Nr9h7gz2PajEjv2naXN/lmKwGkXy7xlKQP7eT/j1LJJP1r/AN/J/wAaU4na48DLMT3VKG6dQP8AEf5kATfk1yO/fSH/AHooTfPpH8ZPnOVLY69X8LExkVN/ANHkxACRFtoeJB83lQWD7PYGe5XQ0nXTifdRCcMse13vQMQIt38Lf7qjv/D/AMisOhFKnzwUg0FcO4JiK1z5I/5UYp81HkutE41kAbSVT+uF2ETC77Rwb8VNJsVlqQ11mg34dpKpPtTa0jBedooAOLk1lhvfnHXvsioaOzWrbbOAKAADZl4KaQig6xuf03fdaDTtOtOhsobQNw3U+aqxKWtz+PYEqSZxGQjbtdSvdqU0mxNkvjAxJDfDwSXPJ6IpvOHhrVGfS0bOjWR3WOXzwWVatIPk6Rw2DAfFbMWknLd7GeeeMTUtVvjZmb7tgpT3BZdr0s9+XNGwe9VrqgtXRx6aEPmZJ5pSEEKLqddUFq1FAq6uuphaoogCYdm3zXWhlAHbPLWopsVoio3FYM66ZX3NON2hDhX+lfYgcPkg+5Ms7cLuzDszCm7j8/BZGy9IU5vyC/8AvLPYaSFrjnlV1eHTl9i1C2u/sB/mWbpJhFHNwIOokfy3R4qtskh3JsGfJ9os3+04qTc1XOz6gPNOinqAWuOOoPd5NmPkjdepzi4byZB/rIXDxUWxiBKa4OfX7L7AMk1z5dtq282Wx5diQ4gnNrju+pSeDg0ojYtZi77Ax4od8T1FjCdy+r69+/s6hV3QMBpycHbYbQD3VXJDPo1CRjX7znO/moEAjAOAaODW+YqrAiwwy1j+lCjbEARQZrAaAGk019jnU7sPJcIBnQHsFe+ntTmR4lE1mFB27vegAC07TTZUqblCLoxTOROs9i7Db4qVDBe2pqffjs3qXDdTd71XtdtbGKvc1o1bTwGtU+Xll/Ns5NvXlzPqxjHvopKJGy3abU1oq4gAazgOwFUW2l8n5puH6x+A7BmVYi0UxhvyG87rPI8G5BTLpmJvpXvVx+HiroY5S+FWQlNLlgR6KBxkJkO/Bo4DJXBActXcFkzfSfqM7XGvgPes+fTMzs3UGxuHxWuGiyS52KZaiC4PQTzxx9Iiuz59qz59Nt61BsaLx7zgFhOxUXVrhoYr4nZnlqZPhGk/TtPzbAPtONSVnWi0ukNXkny7lnaS01DAaSOo6lboFXU4DLtXn7Z9O9UUdPtPNf4R71d9zh+v4sr+8yHqw1U7XpiGLpyNrsBvHuC8HbNOzS9OR1OqOaO4KoFXLV/4oksHdnrbX9MRlEzteafwj3pdn07IBfeajU3ADHXTMrBscF9w2a1f0i+jbvNrUVAxdTe7VwWaepmldl0cMbqj1GjdIcoOdQO3ZEe9XqLxGj7YW02eR2heu0fbg8UOerf8Vq02rWXZ8lObA4brgsFqG6nFqi6txmFXU+yitRsxHA5+PmgLVLHXSDsz4HP53KnPDqgWY5dMjpWUcDt5p9h7/NG5mPz3K1PZ6gjb8gpEfObjnkeIwK5LNwpzfnV3f0SLRDeaQdmvGmzPJXSO/wCfYluj+Hzq4+Cg2SMrRcxo5jjlkC407KvofwlWhGGnCjSdwaewgxHuqqtoHJzB4qA7PPtrQivGq0SKYtNK50NAe4tB/jUGMTLWnPJAPXcQN1PrEbm/xpMdmGYjaRrcLPUUP27JJ7FYc2hq2rSdTatcexlxx/A5KniBNaBzvVa94/ByU3gUgJ+ttGHKNFNX1y2M/hcyoXIPrtM3uadn1m0sp918RI7SVCQH0xkZ+fJFUD4KGg5uwHEBItGlYWZvFdgNfJZo45S2SsuckuSyG7vnzXVpu4LCn+kfVaTxN3yxVCXTUhBAIaD1Rj3nFbIaHLLnYolqYI37dpmKIc9wB1NGLj2DFZEmnHO6JELdtL8h4Dot7TVZF0VrrOZ196m6tsP6fFfEzPLVN8I0Y7fGw3mRl7/1krrzvhwFEE2mZXeldGxop8VUAU0WqOnxx4RS8037kOcSauJO8mqi6jurqK8qsXRdRMurnCmJwogQN1eZ+kX0tEVY4aOk1uzazcNrvAJn0u01ds7RE8tdIXYXcTEMA8OrzWk1zFSBgvAOd7PgsGbVXtD8TXjwe8iZZS5xLiSSakk1JOuvbTuQKK/PauWE0hhG1LC0tE2WpvHIZcfgmI09HWO62l0uccSAad51BVdKv6IBbhXBg5o4H0jtK1GgOFK3wMSDzYxve7M8Fj6Vkq/MOoAMG3RrPNGxVTexOK3BsZqOC0rLaS07vnELIsb6Pptw9y0Fl6nGVo0UpKmev0fb74AOeo7firlF4qy2y4d1e7eF6zR2kBIACcdR2/HPuXe0urWRVLk5efA4O1wWKKLqcWqC1bzKFFaNR70VKSbnio9YZ948kmi4k0w1EEcR8+KyZtP1bx5L8eatmWeTxS3MxVkEEVChzMPnsXLkmtmbU7MjSVmqw7RiPao0fNfiHWbhr1bca5bwFpvj2rHspMU5bqdl5jcoEi4WVBGo+jT/AGaEHjcd6yC4C2jqFo2lpaNo59+McL0Z3J7o6H5x2VqDXtDjuCFzcd+o1NeAdeDq7r33FEZVMDhkHgarotgHZyb3N7iQpTJI2V5zWXtd4QA9oc1p72jtzXJWFF2WdzzznF3EkpdEdF1F6JKuDkXYICmiK6uomBACkNRAIgEACAiDVNFNEgIopuoqJNrtbY21dmcgMz8FGUlFWxqLbpHTStY0ucaAfNBtKw47WbXOIsQyjnlgNHSBgrcbji92DQNVa6lS0lbTIauPBuoKsJRC0Wh4rR35FhyklZr9RhIJOs0G2nI1GqeT0x2X5nQxYFDd8nm9L2t8ssj5cHHVQgNDeaGAag0AADcqLvcn2mYucXOJLnGricSXE1xPHFV3KlFhHz41XKFKkA2zwlzg0ZleoskAaA0YUGZyA1uO/cs7Q1ko2+czlw+K2hEajAuOYjBw9aQ+xJsEgL97AF0hGNHtuMaOs/btWBb5b0jjWtScaUr2al6EuJrznSUqTUUiBGJJPpAbF5qV1ST2qqZOIsGhWkZq47Vlq1A/m8FS0XJliqt2G2Fp108t43qkCiBohNxdoGk9me70dpESChIrt2/FXbq8JY7aWcNlcjtC9fozSQkFCRXUesNu4rt6XVKa6ZcnLz4OndcFq6oLU4tQkLoGQCN5acFdgeHA+XFUy1QDQ4KjNgWRfMtx5XD6Fx8axtNWfAPAxaf6LainDtx86IbVZw5pbtC484Sg6kdCMlJWinGbzGuGsf1+ddMUUjcK9nYdVcObuy+yVU0I88+J2YNR34jvotAM1cf67ffuCqZMrXw3CpFNQcW/w8syn4W8FyIPphU4bC4DwkaO4D2qUgG3VF1GpovRnIFgIqKaKaIAgNRgLgjAQwBuKQ1HRWdIWV9nsptBjvGoDGEYVcaBzxrFaUbrrsVGXNHGrkWQxubpGbbLQI21OZyHHInYPOnEjzWkbbeJO/AHFXdMShzjiSTQuJpUyEVeXFuBIPN4NAFFhT1XGy55ZXb47HShjWNbHRWZ0rwxg5ziAKatrjuABJ3BZP0g0hykt1prFE3k4sKVjaTRxHWcSXHe5blgk5OGe0VILG8jGR+tmBDqjYIg/HaQvIS+fkFCO7JPgU754lAUZPvQ0VhEEtVnR1j5R4GoYn3JIFTRel0bYbjQMycTx2IboKLcLKY1DQPSOQ3AbUTowBk66TVrAefIdrj1U3k6YGhcMaHoxjrO2kqA2pJBLq4OeOk89Rg9EbSo2Mp2+WrCaF13DmmkbK4ADrEHWsCRbOknClL1SDS63BjAPRHWO/csh4UJEkIKZA7FCQhBooEy40poKrNcnsRQWNaVcssxYatKrxxpmSSdPYHuex0TpcSUa7pUwPW4b1pli8HBNTPEZ0yx2g6ivWaJ0leAa81NOa7aNjtjvNdjS6rq9MuTnZ8HT6kXS1AWqw5qWWropmMXRWoLRXB3f70iigtUMmOORVIlCbg7RR0i3krQ2TUTj5Fa0rPf7aqhboOUjLdYxadh2KzouQuhAODmc1wOYpke7yXGz4ZYnvwdHHlU+AjHw/h9oJUplNwPeuWYusXRTdTA1TReis44uii6mXVIanYCwExgr7EfJYOccGtFXOOTRlU0TbLajBA+0lt4vLWWZnpGtaOO850GNBvWXUamOJVy+xfiwub+QplgdPam2ZnOY26bS9ruiK4xhw15DidyH6X6bvzUbVrLO4xsFcHTgUc87QxtANdSE5g+oWZ0YcBa5hfleP0TDn240A1uJOoLyVttQOAFGgUA3bTtJzJ1klcSc3kl1NnSjFQVIpzSYqlM6pwx1ADWTqA2p0wT9G1iElppXkAwx16PLSG6yu26LzgNyOBmZ9JLQGNZZ2Ho8+Y1qHTuFH7qMHMFNhXm3H3dis2iQuJJNSScTrrmVXcPcrIqkQbsWT87kJCIhHZoC9waNfySpCL+hLHU3zkMt5XpIYag43QM3ewb1Xs8Ia0AZBXGMNQaVd6DTqGt7gotkkC6IAUum4cWsrz5DqLtg1pbyRjUCnNcWDL9nFtdtKsB4xN4k5PkGNKnBke81ouERFaXWOAwr0Ym8ci8pWFGLpYkENwAAwYPRr1jrdtWU5aGkHAuNAQMscz9o7zn2rPeoskhZQOCMhQVEYUWK07PZ6DFI0SypdwHmtGiTHQNFBajAU0SAABPs1ouHHonP52pRUITobVnttGaSEgxO4HbuO9XXNXg7LbHRnDEZ0O3avXaM0oJGgEiurfu4rsaXVdXplyc3Pg6fVEtlqghNLUNF0TEJojgmumvfw4riEN1EoqSpjTadotYHEOAG+g8FyqFcsX2KHdmn7VLsi9RCUQCkhaTOAAjbG5zmtY0ue880DYOk4nU0ayiLCA3m3nyEtiZ13DNxOpgzJQW5xEgslTyst02iZoobtL4ijGqMNp8lYNRq1H0w57mvDp295FjShjfGG84WWEh0stCDPJ0Q1g2VrQnbgjsst2I297QLreTssIqWtrzWjDNzqHHcg0hYuVtEVijH5KINdLrxpWhdrwIA3uKVpfSYNpcWlphszCxjRUN5VzSxtBrINTXUGLkN3+fn1OilXnnB5jSdsLnEuJL30fISKflMeb6rRgFkPlqVftIBwWbNERkrERIc5WPpO7k7NZocnXHTSNFOnK6rC6mbuTDeAKHRVl5aeOMmgLgXk5NYznPcdwaCqH0n0mJ7TLIMA55IH2RzWfwgJLeSXbfz/oPZGE8JDinvSXK0rFFb2hLFdbeOZy4LN0dYuUeOqMT7l6mGLGg4BJskkHGw6qVzqcmjaUUZBaaE3fTkObvsjcjLMMAS2tKDORw1+qFFw3gDQv9Fg6Ld7kkMNxwF0UoKtByY3XI/a440CRdwGsHFjT6R1ySV9EbFZYMD6Ta47ZX9UfZHsSbZdDXmta0Eh6ztUbfsjM8ErHR561vq4kmuJx271UcrMqrEJMYshCUZQ0SAv6GGLuA81pFqo6FYeeaYANBO8k08itUxVUHySXBXouuqwIlDmJWOivRDdTzGouIChYCdZLQY3btY9yC4pCE6Bqz2OjNIiQAE46jt+KvOYvC2aUtOumzyI3r2GjrcHgAmtRgdu47CuzpdV1emXJzNRp+n1RHkISE5zUNxdKzEJIXIy1cgRbYKqpZre10khP5mFpMj69J3osG2p2Z02ILTbLzHQtBEzzSoxuR6yaekejQazTUVnwUkpA2vIxF2X6aQGtXEeiBUk6gN4XF1Gr67jDjudPDp+mnLk2dH6Qucpb58CQWWeKpGBGFNgIFK+sdipx6SdC19okaDaZXkNB9C8K9HaBdw3tG0Kmy0co9r3i7G0VjaRRpLQA6ZzR6DaCg10a0a0HLcq8SkYYss7Xek8mrpXncSXHsGpc/z+P3Nnn8mrZrabLFIakvkbz3Gt4zSDBoP2ReJ+KzreOTY2HW3nyf2rgKt+62jeN5A214crWoY4tiqOnJm+Y8ObQersKzpJq666+1C5BkPcklutc51U6xQCSS6TRjWufIdkbBV1N5yG8hSboSJtt2Gx3qflbRW67WyBjqEffcD2NXjpie9bWndKcvKXUujANaMmsaKMYOAWLIfcpwjS3IydsruQEVOHBMeFf0LYrzr5yGXH4KQkaWjrHcYBrzPFaUTMxu5ztg2DeUMUfzuTsMCOiDzR1nbT2qJIkMONaNw5x6rNTRvXQhtDzS1lOe49I67o21wUktxxqAakdeT3BTU3heIc8HmsAwBO3h7EADI3nZ3Tc/dR/3j7VS0iaMNG0FAGjqsPpH7TiO5aL3Cleljr/Syf3As3Szjd1EF1XO6zwMafZbWgS888/UZhShVyrMgSC1DAUVCO6uuqIz2/8AgxsjZPrLHirXMjBH3neO9M0vod1nkunFpxY7aPeNYTf8ErOfaPUi/mcveaS0Y2aMseN4OtrtTgtawrJiXcz/ANzom+x8wDKoeTV62aPfDIWPFCNeojU4bkm6ua7Tpm1U1aKxiQFiuXULo0rHRScxDcVp0aAsTsVCQFZss5YcMQcx7eKEMTowKIU6doTjZ6PR+kQ8UOeo7firpC8kwlhBGI2fOteh0dpEPoCanGh2gajvXc0mrU10y5OVqNO4eqPBaopRFqhdExGAJiCKEtL4zJJJrERNHPFPScBQD0RQayUNoFKx4sY1rXS0xLYjQsiB9JziQXHIkjGgXLl5j387nd9httpI7kTRpAEkzgPzcbBVkLBrugjtKrsfyjmNFGBwLI9fJwtredvcaO8doXLkuF/r9B+/ncXpS1h5FwXGMaGsbnRu07XE4k7SsqSQhcuUoqkJhRzBaMtY7K7bM0SP3RNddjaN5fidwUrlCfK+pOPDPIzOSHOxULloKCI4i4gDMmi9PZbMGtDRqXLlGROJdbALt5xo3YNfFNcw7g5ww2NbnhvXLlEkByeRGo3GcfSed65rAWkg0YOm70nHOg2LlyYjrtRXLmVw/RwjZtc6nmsvStatr1AQ3qt1Dft7VC5L3AyZAlELlyBoGikBcuSGe/8A8E7efaPUi/mcvopYoXLo4PgRizfEyhpvQwtEdMntxY7Ydh3FfPnRlpLTgQSDxGBXLll1kVtL3L9NJ7oiigtUrlzjYCWoCxcuSAAtXBcuTAbG5Gx1x14YhcuTTcXaItJrc0G6afTAAjUTmuXLl1o5p1yc94oXwf/Z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BUUEhQUFBUWFBQUFRUVFBUVGBgUFBQVFBQVFhUXHCYeFxkjGRQUHy8gIycpLCwsFR4xNTAqNSYrLCkBCQoKDgwOGg8PGikkHSQsKSwsLCksLCwsKSwsLC8sKSwsKSwsLCwsLCwsLCksLCwsLCwsLCwsKSwpLCwsLCwsLP/AABEIALcBEwMBIgACEQEDEQH/xAAbAAACAwEBAQAAAAAAAAAAAAACAwEEBQAGB//EAFQQAAEDAQQFCAYFCQIKCwAAAAEAAgMRBBIhMQVBUWFxEyIyUoGRobFCcsHR4fAGFGKCkiMzQ1Njk6Ky8XPSByR0g6OzwsTU4hUWJTREVGR1lJXD/8QAGgEAAgMBAQAAAAAAAAAAAAAAAAECAwQFBv/EAC8RAAICAQMDAgMHBQAAAAAAAAABAhEDBCExElHwIkEyYXEUI5GxwdHhBRNSgaH/2gAMAwEAAhEDEQA/ALr9K6EtTqSxyWGaud10RB4sq0doC0v+qUz237HbYLazU20APPDlozeHaQptb9JltLVYLJpCPrxFt4jaA6vgAvPyx6LD6yQW/RUvXYH3QfHDgAs1lp1p0bPASbRZJ48al8VLRF4c5o4kqvAY5PzcjHnqg3X/ALt9D3Ar0ei5rXnYdL2a1t1R2mgfwr0x4ItKWp5H/aehuUGuWzXZO0U5w/EgDyrbGca4EmtCCDuz3JNps9GnChOHevR2Zuj5Tdstvkszv/L2xt9o3ATZdjimW/6KWkAEwNmZnylkkDgf8zKa/hcmB5VsGAUWd7mPL43OjccLzDSoyo4ZPG5wIWjI0NN29dfqjlBhfXZdkoHfdJQOsJZ0gRxFO6uaYGTpDR8E5/KxCN1Pz1maBidclmJDXcYy07ivOaR+h8rA50RbaYm4l8dSWD9owgPi+8Kb17OKz7dZr7vBV446O5RpLXA4OaS1wG5wxU1NoTij5uW46zs1OHA+koA+OHm3Np3hfRLbYY52kzRhzs+Vjuxy49YU5OTtDT9pedt30SeMYHfWABW6AWzNG+M4kb2lw3q5ZEytxZ59vz78M+I7Qi+fn59y4xkHtxFMa72+0YqR8/O3uPFWogE1Gw6u1A1EFIiOYVZs8911dRz96qVTW4hXwlTtFclext0RAKvo+W8zeMPcrYC60ZWrMTVOiLqiiZRdRSELIUUTbqiiAEkISE0tQkIEKIQuNBUpjiBicEiOHlXC9UMxLW1ALqZmp6LRrccBxVOXKsatlkIOboXHAZsalkQNC6hNTqa0DpOOoBaIs4aCA0AMoS1x5jDqdaHDpybIxlrVprctVBzbvMozXydfzTNsruc7UiawC6MB+ro0nPPkIji937Ry4uTJLI7Z0IRUVSEMgx/SXnjH9fLuFMIY+5TydeaGNddxELDSGMjXNJ6bkVec5oBJzexj+caa7RaMmj7IQO54oA2VrfRZ+TssfrPOMpVdErCbKXuJaBO4em7mWaKmd0HpU9iRf5R14A2uRvpv5lnj9UZFMazlcgbTdy/RWWP+/wCKB9JDdLn2kj9DZxcgbuc/WO1FAVp9Ic437eA7WI46sG5p1rlZcZmm6GWKMDJho4jcTXEqUgPYmCxQnBultGnaA98Y7qlaNk01K7m2fTNktLf1dtiDCdxODktmlXRZaR0nButljMre11Mu1QdIibB0+hbZ/bRGzv76GhWMvG2vRLpOdaNDWef9rYZ2g8aAhypRTQwmkdp0ro09WeN0sQ8CKcVYj+jrekzRzgeto/SIp2NLgrAtUsWAtGlrONlqsgtUY4uaCSO1AEG0TWgUL9E6Ubsddgm8cK9ypmwMgNfq2lNGHr2Z5tEPGgJw4IpJIZT+Ufoe0u/aMfYpe+mat2WwPaKww26Adaw26O1R9kTziN1EAHBpyWUXBa9HaRblyVqZ9Xm4UIpXiEq02aFjfytjt1grm6Ai02fjcF5tODUu3Wu9haJoZNV3SejXwu/fxig4qbBZaY2Zr2b9G6SZK3/485FeCAEs0a2YEWaey2r7LH/V5RxifVtd3NVK3aLdFhJHJCcjyrC0U3PFYz+ILS0jzv8AvXJP/wDcNHyWd/ZarOC3tTbBLI0f4u60taNVltMOkoabORlIkA3BMZ52WxEUIxGdcxjljkq7Ydo14bt42L0kkrLxD22UvOd0y6LnPFko5J57UFo0awCrnSQjULVAQw7KWmz3ozxIUrEYOkNFxzD8qwPoKX8pBspKBV3B4d2LzGkPoc8Ywu5QdV1GycOrJ2EncF76PRUtC4C/HnfjLZ2fjirT7wCQIqg4A5k3TUV1V2dqnGTQnFM+UyQlriHAgjAgggjiDiPHsXBfS7boyOQBsjQ/UK9IU6rxzm46q03LzukvoU5uMLrw6jqB3Y7J3bdPFaIZE+SmUDzDNiYwqZ7M6N1HNLXDMOBBpwKgBaIlTLdgluvGx2B9nitsBecW/Ypr7AdeR4hb9PLbpMuVe426pojouotRULouuplFFECEkJchAFTkE95p84k7AmwWHEPfmMWtzDd52u8vEV5MqgvmThDqZWs+ji7nSCg9GM8K1eNtPR7yAmztpzszQE5HAZE1o2g1F1GN1BxV13z5nUeNKHbT0kidte01GXS2it4F2+j3cFyslzdyNsajsjg+uWNecBS+SesGuxef2klG7Agc7N1cDg93KUB3S2k4u9SMUQWepDmHEjnEULvvOYXY+tM7g1NbU84VN30wWvLdwlfSKIeoCq6J2ImaA0EhtzVygMUH3IRz5jvOal7K0c8AtHRfafyUQ/s7M3F3ajbUkuZUnW6Mco7DrWqajW/dCCFwvc0tv7WNda5vxu5jexJgRI0vxc187Rk6X/F7O3eGZuCjl7/M5R8oH6GxsuR8DJrR2uAdKVrQevbJrzuIhZgOCmNxeKB1pmGVyzx8hFwvHEhQYyu+yhpp9Ssw3STNL8cecSc1yYdGAf8AgoP85aud97HNQojPpjIbUzo/9Mx8JLNam+JqVXtVslOEskx/yvQt8dro1WfoyPXDA3ho7SUPjG4o44mt6N1nqzaXh82ELEaCpJHZifyjdFE7TDbLGfAUVqyzsGET2s/ybTRb3RzgKwLeRlPJ/wDZT+UtnKl9uLulLe3OtNhl/wBbZwUwHF07xStuePtx6Ptze9rgVRl0Y2tZIIa7X6Mtlld+8sziAi+rRHP6seMeiye9r2FEyFg6IjHqBrT/AKG3DySAlltuYNnMe5mk5W/6O2RU7KoH2blcXNE291msFqP47PKx/grTZpBk+XsltXlysgQvgv8ASY5298Yf4vsR80wAY0xCjQ+H1ZNIWUfhkZLF40VeVrZDU8nKdrmWG0O/HE+GUd1Vajsob0Q1h3N5M97HReSY5xdg43uMl7wklk8kDFC+G0JkY3ItL7QGfu7XFLHTg9JsjA0/kgAdZgBjPb9Slc09sSe2EA1a26drWt84o2nxUyMLumQ71r//AOrnDwTEVpAA+8bt/aQxsnZIw2ebvDk2eZ2BfzthmAeabpJBFIOyRyOOOmDagbA4EfhZdUtYGmuR+zzPME+KYFZ1nYcbpaNtS4dhkuHue5V5bAdRBrSgPNNN16l7sqr+uvi3Dvdzq+CqyWsAkN5xOpgz9Y4g+CnFsizJ0ho0OF2RlQNTgag/ZyLeyi85bvomKVgOQxa8/wArvYe9e3Fne4XSbreq3Lt2InWJtMAcMKjzOo93ar4TorlGz5TPZHRuuvaWnYRT+oVvRE1HXdTsuI+C+gW3QocKOuuGxw8RsXm7d9EyDehJFDUB2Iw2OHt71tw5d7M2THsBRddTbh1ih1jYdii6usjELuqbmzFHRSEnxsBzbHTE4u1bBuHvTb1QjJrilMFCR2965srbtmxbbIhww+ct+wcfBA7z17RsxOPe4bk+78+7Z4obtPbTEnjd9oKqZIz5aMeK4NrroBjrAeAwHeGOKsTMNauB3OcK04PtBDW/dYgtkeGGBGWN0+FwrrJIHNBFAciW3Aa8WMkd/FVVvkmE9l/GgkOqoltVOAo2IIZnECjy4DqyTx2dtP7KGrk+SAu6TXO9aO0y/wA7mN8EDWFvRBZ6rLJD4uc4qLGJsxaD+TMYP/p7I+Z37yXzTZ7O93TjtTx+3tDIGfhaVBlrUPeD/aaQAHdGFVcyGtf8R24mec/FQGMbYo6fm9Gjc60OJHErl31lmqSy9lheR2VC5LcZ9AFgaMmMH3XN/wB+RiOnpAcJZB/v6Nr9h7gz2PajEjv2naXN/lmKwGkXy7xlKQP7eT/j1LJJP1r/AN/J/wAaU4na48DLMT3VKG6dQP8AEf5kATfk1yO/fSH/AHooTfPpH8ZPnOVLY69X8LExkVN/ANHkxACRFtoeJB83lQWD7PYGe5XQ0nXTifdRCcMse13vQMQIt38Lf7qjv/D/AMisOhFKnzwUg0FcO4JiK1z5I/5UYp81HkutE41kAbSVT+uF2ETC77Rwb8VNJsVlqQ11mg34dpKpPtTa0jBedooAOLk1lhvfnHXvsioaOzWrbbOAKAADZl4KaQig6xuf03fdaDTtOtOhsobQNw3U+aqxKWtz+PYEqSZxGQjbtdSvdqU0mxNkvjAxJDfDwSXPJ6IpvOHhrVGfS0bOjWR3WOXzwWVatIPk6Rw2DAfFbMWknLd7GeeeMTUtVvjZmb7tgpT3BZdr0s9+XNGwe9VrqgtXRx6aEPmZJ5pSEEKLqddUFq1FAq6uuphaoogCYdm3zXWhlAHbPLWopsVoio3FYM66ZX3NON2hDhX+lfYgcPkg+5Ms7cLuzDszCm7j8/BZGy9IU5vyC/8AvLPYaSFrjnlV1eHTl9i1C2u/sB/mWbpJhFHNwIOokfy3R4qtskh3JsGfJ9os3+04qTc1XOz6gPNOinqAWuOOoPd5NmPkjdepzi4byZB/rIXDxUWxiBKa4OfX7L7AMk1z5dtq282Wx5diQ4gnNrju+pSeDg0ojYtZi77Ax4od8T1FjCdy+r69+/s6hV3QMBpycHbYbQD3VXJDPo1CRjX7znO/moEAjAOAaODW+YqrAiwwy1j+lCjbEARQZrAaAGk019jnU7sPJcIBnQHsFe+ntTmR4lE1mFB27vegAC07TTZUqblCLoxTOROs9i7Db4qVDBe2pqffjs3qXDdTd71XtdtbGKvc1o1bTwGtU+Xll/Ns5NvXlzPqxjHvopKJGy3abU1oq4gAazgOwFUW2l8n5puH6x+A7BmVYi0UxhvyG87rPI8G5BTLpmJvpXvVx+HiroY5S+FWQlNLlgR6KBxkJkO/Bo4DJXBActXcFkzfSfqM7XGvgPes+fTMzs3UGxuHxWuGiyS52KZaiC4PQTzxx9Iiuz59qz59Nt61BsaLx7zgFhOxUXVrhoYr4nZnlqZPhGk/TtPzbAPtONSVnWi0ukNXkny7lnaS01DAaSOo6lboFXU4DLtXn7Z9O9UUdPtPNf4R71d9zh+v4sr+8yHqw1U7XpiGLpyNrsBvHuC8HbNOzS9OR1OqOaO4KoFXLV/4oksHdnrbX9MRlEzteafwj3pdn07IBfeajU3ADHXTMrBscF9w2a1f0i+jbvNrUVAxdTe7VwWaepmldl0cMbqj1GjdIcoOdQO3ZEe9XqLxGj7YW02eR2heu0fbg8UOerf8Vq02rWXZ8lObA4brgsFqG6nFqi6txmFXU+yitRsxHA5+PmgLVLHXSDsz4HP53KnPDqgWY5dMjpWUcDt5p9h7/NG5mPz3K1PZ6gjb8gpEfObjnkeIwK5LNwpzfnV3f0SLRDeaQdmvGmzPJXSO/wCfYluj+Hzq4+Cg2SMrRcxo5jjlkC407KvofwlWhGGnCjSdwaewgxHuqqtoHJzB4qA7PPtrQivGq0SKYtNK50NAe4tB/jUGMTLWnPJAPXcQN1PrEbm/xpMdmGYjaRrcLPUUP27JJ7FYc2hq2rSdTatcexlxx/A5KniBNaBzvVa94/ByU3gUgJ+ttGHKNFNX1y2M/hcyoXIPrtM3uadn1m0sp918RI7SVCQH0xkZ+fJFUD4KGg5uwHEBItGlYWZvFdgNfJZo45S2SsuckuSyG7vnzXVpu4LCn+kfVaTxN3yxVCXTUhBAIaD1Rj3nFbIaHLLnYolqYI37dpmKIc9wB1NGLj2DFZEmnHO6JELdtL8h4Dot7TVZF0VrrOZ196m6tsP6fFfEzPLVN8I0Y7fGw3mRl7/1krrzvhwFEE2mZXeldGxop8VUAU0WqOnxx4RS8037kOcSauJO8mqi6jurqK8qsXRdRMurnCmJwogQN1eZ+kX0tEVY4aOk1uzazcNrvAJn0u01ds7RE8tdIXYXcTEMA8OrzWk1zFSBgvAOd7PgsGbVXtD8TXjwe8iZZS5xLiSSakk1JOuvbTuQKK/PauWE0hhG1LC0tE2WpvHIZcfgmI09HWO62l0uccSAad51BVdKv6IBbhXBg5o4H0jtK1GgOFK3wMSDzYxve7M8Fj6Vkq/MOoAMG3RrPNGxVTexOK3BsZqOC0rLaS07vnELIsb6Pptw9y0Fl6nGVo0UpKmev0fb74AOeo7firlF4qy2y4d1e7eF6zR2kBIACcdR2/HPuXe0urWRVLk5efA4O1wWKKLqcWqC1bzKFFaNR70VKSbnio9YZ948kmi4k0w1EEcR8+KyZtP1bx5L8eatmWeTxS3MxVkEEVChzMPnsXLkmtmbU7MjSVmqw7RiPao0fNfiHWbhr1bca5bwFpvj2rHspMU5bqdl5jcoEi4WVBGo+jT/AGaEHjcd6yC4C2jqFo2lpaNo59+McL0Z3J7o6H5x2VqDXtDjuCFzcd+o1NeAdeDq7r33FEZVMDhkHgarotgHZyb3N7iQpTJI2V5zWXtd4QA9oc1p72jtzXJWFF2WdzzznF3EkpdEdF1F6JKuDkXYICmiK6uomBACkNRAIgEACAiDVNFNEgIopuoqJNrtbY21dmcgMz8FGUlFWxqLbpHTStY0ucaAfNBtKw47WbXOIsQyjnlgNHSBgrcbji92DQNVa6lS0lbTIauPBuoKsJRC0Wh4rR35FhyklZr9RhIJOs0G2nI1GqeT0x2X5nQxYFDd8nm9L2t8ssj5cHHVQgNDeaGAag0AADcqLvcn2mYucXOJLnGricSXE1xPHFV3KlFhHz41XKFKkA2zwlzg0ZleoskAaA0YUGZyA1uO/cs7Q1ko2+czlw+K2hEajAuOYjBw9aQ+xJsEgL97AF0hGNHtuMaOs/btWBb5b0jjWtScaUr2al6EuJrznSUqTUUiBGJJPpAbF5qV1ST2qqZOIsGhWkZq47Vlq1A/m8FS0XJliqt2G2Fp108t43qkCiBohNxdoGk9me70dpESChIrt2/FXbq8JY7aWcNlcjtC9fozSQkFCRXUesNu4rt6XVKa6ZcnLz4OndcFq6oLU4tQkLoGQCN5acFdgeHA+XFUy1QDQ4KjNgWRfMtx5XD6Fx8axtNWfAPAxaf6LainDtx86IbVZw5pbtC484Sg6kdCMlJWinGbzGuGsf1+ddMUUjcK9nYdVcObuy+yVU0I88+J2YNR34jvotAM1cf67ffuCqZMrXw3CpFNQcW/w8syn4W8FyIPphU4bC4DwkaO4D2qUgG3VF1GpovRnIFgIqKaKaIAgNRgLgjAQwBuKQ1HRWdIWV9nsptBjvGoDGEYVcaBzxrFaUbrrsVGXNHGrkWQxubpGbbLQI21OZyHHInYPOnEjzWkbbeJO/AHFXdMShzjiSTQuJpUyEVeXFuBIPN4NAFFhT1XGy55ZXb47HShjWNbHRWZ0rwxg5ziAKatrjuABJ3BZP0g0hykt1prFE3k4sKVjaTRxHWcSXHe5blgk5OGe0VILG8jGR+tmBDqjYIg/HaQvIS+fkFCO7JPgU754lAUZPvQ0VhEEtVnR1j5R4GoYn3JIFTRel0bYbjQMycTx2IboKLcLKY1DQPSOQ3AbUTowBk66TVrAefIdrj1U3k6YGhcMaHoxjrO2kqA2pJBLq4OeOk89Rg9EbSo2Mp2+WrCaF13DmmkbK4ADrEHWsCRbOknClL1SDS63BjAPRHWO/csh4UJEkIKZA7FCQhBooEy40poKrNcnsRQWNaVcssxYatKrxxpmSSdPYHuex0TpcSUa7pUwPW4b1pli8HBNTPEZ0yx2g6ivWaJ0leAa81NOa7aNjtjvNdjS6rq9MuTnZ8HT6kXS1AWqw5qWWropmMXRWoLRXB3f70iigtUMmOORVIlCbg7RR0i3krQ2TUTj5Fa0rPf7aqhboOUjLdYxadh2KzouQuhAODmc1wOYpke7yXGz4ZYnvwdHHlU+AjHw/h9oJUplNwPeuWYusXRTdTA1TReis44uii6mXVIanYCwExgr7EfJYOccGtFXOOTRlU0TbLajBA+0lt4vLWWZnpGtaOO850GNBvWXUamOJVy+xfiwub+QplgdPam2ZnOY26bS9ruiK4xhw15DidyH6X6bvzUbVrLO4xsFcHTgUc87QxtANdSE5g+oWZ0YcBa5hfleP0TDn240A1uJOoLyVttQOAFGgUA3bTtJzJ1klcSc3kl1NnSjFQVIpzSYqlM6pwx1ADWTqA2p0wT9G1iElppXkAwx16PLSG6yu26LzgNyOBmZ9JLQGNZZ2Ho8+Y1qHTuFH7qMHMFNhXm3H3dis2iQuJJNSScTrrmVXcPcrIqkQbsWT87kJCIhHZoC9waNfySpCL+hLHU3zkMt5XpIYag43QM3ewb1Xs8Ia0AZBXGMNQaVd6DTqGt7gotkkC6IAUum4cWsrz5DqLtg1pbyRjUCnNcWDL9nFtdtKsB4xN4k5PkGNKnBke81ouERFaXWOAwr0Ym8ci8pWFGLpYkENwAAwYPRr1jrdtWU5aGkHAuNAQMscz9o7zn2rPeoskhZQOCMhQVEYUWK07PZ6DFI0SypdwHmtGiTHQNFBajAU0SAABPs1ouHHonP52pRUITobVnttGaSEgxO4HbuO9XXNXg7LbHRnDEZ0O3avXaM0oJGgEiurfu4rsaXVdXplyc3Pg6fVEtlqghNLUNF0TEJojgmumvfw4riEN1EoqSpjTadotYHEOAG+g8FyqFcsX2KHdmn7VLsi9RCUQCkhaTOAAjbG5zmtY0ue880DYOk4nU0ayiLCA3m3nyEtiZ13DNxOpgzJQW5xEgslTyst02iZoobtL4ijGqMNp8lYNRq1H0w57mvDp295FjShjfGG84WWEh0stCDPJ0Q1g2VrQnbgjsst2I297QLreTssIqWtrzWjDNzqHHcg0hYuVtEVijH5KINdLrxpWhdrwIA3uKVpfSYNpcWlphszCxjRUN5VzSxtBrINTXUGLkN3+fn1OilXnnB5jSdsLnEuJL30fISKflMeb6rRgFkPlqVftIBwWbNERkrERIc5WPpO7k7NZocnXHTSNFOnK6rC6mbuTDeAKHRVl5aeOMmgLgXk5NYznPcdwaCqH0n0mJ7TLIMA55IH2RzWfwgJLeSXbfz/oPZGE8JDinvSXK0rFFb2hLFdbeOZy4LN0dYuUeOqMT7l6mGLGg4BJskkHGw6qVzqcmjaUUZBaaE3fTkObvsjcjLMMAS2tKDORw1+qFFw3gDQv9Fg6Ld7kkMNxwF0UoKtByY3XI/a440CRdwGsHFjT6R1ySV9EbFZYMD6Ta47ZX9UfZHsSbZdDXmta0Eh6ztUbfsjM8ErHR561vq4kmuJx271UcrMqrEJMYshCUZQ0SAv6GGLuA81pFqo6FYeeaYANBO8k08itUxVUHySXBXouuqwIlDmJWOivRDdTzGouIChYCdZLQY3btY9yC4pCE6Bqz2OjNIiQAE46jt+KvOYvC2aUtOumzyI3r2GjrcHgAmtRgdu47CuzpdV1emXJzNRp+n1RHkISE5zUNxdKzEJIXIy1cgRbYKqpZre10khP5mFpMj69J3osG2p2Z02ILTbLzHQtBEzzSoxuR6yaekejQazTUVnwUkpA2vIxF2X6aQGtXEeiBUk6gN4XF1Gr67jDjudPDp+mnLk2dH6Qucpb58CQWWeKpGBGFNgIFK+sdipx6SdC19okaDaZXkNB9C8K9HaBdw3tG0Kmy0co9r3i7G0VjaRRpLQA6ZzR6DaCg10a0a0HLcq8SkYYss7Xek8mrpXncSXHsGpc/z+P3Nnn8mrZrabLFIakvkbz3Gt4zSDBoP2ReJ+KzreOTY2HW3nyf2rgKt+62jeN5A214crWoY4tiqOnJm+Y8ObQersKzpJq666+1C5BkPcklutc51U6xQCSS6TRjWufIdkbBV1N5yG8hSboSJtt2Gx3qflbRW67WyBjqEffcD2NXjpie9bWndKcvKXUujANaMmsaKMYOAWLIfcpwjS3IydsruQEVOHBMeFf0LYrzr5yGXH4KQkaWjrHcYBrzPFaUTMxu5ztg2DeUMUfzuTsMCOiDzR1nbT2qJIkMONaNw5x6rNTRvXQhtDzS1lOe49I67o21wUktxxqAakdeT3BTU3heIc8HmsAwBO3h7EADI3nZ3Tc/dR/3j7VS0iaMNG0FAGjqsPpH7TiO5aL3Cleljr/Syf3As3Szjd1EF1XO6zwMafZbWgS888/UZhShVyrMgSC1DAUVCO6uuqIz2/8AgxsjZPrLHirXMjBH3neO9M0vod1nkunFpxY7aPeNYTf8ErOfaPUi/mcveaS0Y2aMseN4OtrtTgtawrJiXcz/ANzom+x8wDKoeTV62aPfDIWPFCNeojU4bkm6ua7Tpm1U1aKxiQFiuXULo0rHRScxDcVp0aAsTsVCQFZss5YcMQcx7eKEMTowKIU6doTjZ6PR+kQ8UOeo7firpC8kwlhBGI2fOteh0dpEPoCanGh2gajvXc0mrU10y5OVqNO4eqPBaopRFqhdExGAJiCKEtL4zJJJrERNHPFPScBQD0RQayUNoFKx4sY1rXS0xLYjQsiB9JziQXHIkjGgXLl5j387nd9httpI7kTRpAEkzgPzcbBVkLBrugjtKrsfyjmNFGBwLI9fJwtredvcaO8doXLkuF/r9B+/ncXpS1h5FwXGMaGsbnRu07XE4k7SsqSQhcuUoqkJhRzBaMtY7K7bM0SP3RNddjaN5fidwUrlCfK+pOPDPIzOSHOxULloKCI4i4gDMmi9PZbMGtDRqXLlGROJdbALt5xo3YNfFNcw7g5ww2NbnhvXLlEkByeRGo3GcfSed65rAWkg0YOm70nHOg2LlyYjrtRXLmVw/RwjZtc6nmsvStatr1AQ3qt1Dft7VC5L3AyZAlELlyBoGikBcuSGe/8A8E7efaPUi/mcvopYoXLo4PgRizfEyhpvQwtEdMntxY7Ydh3FfPnRlpLTgQSDxGBXLll1kVtL3L9NJ7oiigtUrlzjYCWoCxcuSAAtXBcuTAbG5Gx1x14YhcuTTcXaItJrc0G6afTAAjUTmuXLl1o5p1yc94oXwf/Z"/>
          <p:cNvSpPr>
            <a:spLocks noChangeAspect="1" noChangeArrowheads="1"/>
          </p:cNvSpPr>
          <p:nvPr/>
        </p:nvSpPr>
        <p:spPr bwMode="auto">
          <a:xfrm>
            <a:off x="152400" y="-6778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UUEhQUFBUWFBQUFRUVFBUVGBgUFBQVFBQVFhUXHCYeFxkjGRQUHy8gIycpLCwsFR4xNTAqNSYrLCkBCQoKDgwOGg8PGikkHSQsKSwsLCksLCwsKSwsLC8sKSwsKSwsLCwsLCwsLCksLCwsLCwsLCwsKSwpLCwsLCwsLP/AABEIALcBEwMBIgACEQEDEQH/xAAbAAACAwEBAQAAAAAAAAAAAAACAwEEBQAGB//EAFQQAAEDAQQFCAYFCQIKCwAAAAEAAgMRBBIhMQVBUWFxEyIyUoGRobFCcsHR4fAGFGKCkiMzQ1Njk6Ky8XPSByR0g6OzwsTU4hUWJTREVGR1lJXD/8QAGgEAAgMBAQAAAAAAAAAAAAAAAAECAwQFBv/EAC8RAAICAQMDAgMHBQAAAAAAAAABAhEDBCExElHwIkEyYXEUI5GxwdHhBRNSgaH/2gAMAwEAAhEDEQA/ALr9K6EtTqSxyWGaud10RB4sq0doC0v+qUz237HbYLazU20APPDlozeHaQptb9JltLVYLJpCPrxFt4jaA6vgAvPyx6LD6yQW/RUvXYH3QfHDgAs1lp1p0bPASbRZJ48al8VLRF4c5o4kqvAY5PzcjHnqg3X/ALt9D3Ar0ei5rXnYdL2a1t1R2mgfwr0x4ItKWp5H/aehuUGuWzXZO0U5w/EgDyrbGca4EmtCCDuz3JNps9GnChOHevR2Zuj5Tdstvkszv/L2xt9o3ATZdjimW/6KWkAEwNmZnylkkDgf8zKa/hcmB5VsGAUWd7mPL43OjccLzDSoyo4ZPG5wIWjI0NN29dfqjlBhfXZdkoHfdJQOsJZ0gRxFO6uaYGTpDR8E5/KxCN1Pz1maBidclmJDXcYy07ivOaR+h8rA50RbaYm4l8dSWD9owgPi+8Kb17OKz7dZr7vBV446O5RpLXA4OaS1wG5wxU1NoTij5uW46zs1OHA+koA+OHm3Np3hfRLbYY52kzRhzs+Vjuxy49YU5OTtDT9pedt30SeMYHfWABW6AWzNG+M4kb2lw3q5ZEytxZ59vz78M+I7Qi+fn59y4xkHtxFMa72+0YqR8/O3uPFWogE1Gw6u1A1EFIiOYVZs8911dRz96qVTW4hXwlTtFclext0RAKvo+W8zeMPcrYC60ZWrMTVOiLqiiZRdRSELIUUTbqiiAEkISE0tQkIEKIQuNBUpjiBicEiOHlXC9UMxLW1ALqZmp6LRrccBxVOXKsatlkIOboXHAZsalkQNC6hNTqa0DpOOoBaIs4aCA0AMoS1x5jDqdaHDpybIxlrVprctVBzbvMozXydfzTNsruc7UiawC6MB+ro0nPPkIji937Ry4uTJLI7Z0IRUVSEMgx/SXnjH9fLuFMIY+5TydeaGNddxELDSGMjXNJ6bkVec5oBJzexj+caa7RaMmj7IQO54oA2VrfRZ+TssfrPOMpVdErCbKXuJaBO4em7mWaKmd0HpU9iRf5R14A2uRvpv5lnj9UZFMazlcgbTdy/RWWP+/wCKB9JDdLn2kj9DZxcgbuc/WO1FAVp9Ic437eA7WI46sG5p1rlZcZmm6GWKMDJho4jcTXEqUgPYmCxQnBultGnaA98Y7qlaNk01K7m2fTNktLf1dtiDCdxODktmlXRZaR0nButljMre11Mu1QdIibB0+hbZ/bRGzv76GhWMvG2vRLpOdaNDWef9rYZ2g8aAhypRTQwmkdp0ro09WeN0sQ8CKcVYj+jrekzRzgeto/SIp2NLgrAtUsWAtGlrONlqsgtUY4uaCSO1AEG0TWgUL9E6Ubsddgm8cK9ypmwMgNfq2lNGHr2Z5tEPGgJw4IpJIZT+Ufoe0u/aMfYpe+mat2WwPaKww26Adaw26O1R9kTziN1EAHBpyWUXBa9HaRblyVqZ9Xm4UIpXiEq02aFjfytjt1grm6Ai02fjcF5tODUu3Wu9haJoZNV3SejXwu/fxig4qbBZaY2Zr2b9G6SZK3/485FeCAEs0a2YEWaey2r7LH/V5RxifVtd3NVK3aLdFhJHJCcjyrC0U3PFYz+ILS0jzv8AvXJP/wDcNHyWd/ZarOC3tTbBLI0f4u60taNVltMOkoabORlIkA3BMZ52WxEUIxGdcxjljkq7Ydo14bt42L0kkrLxD22UvOd0y6LnPFko5J57UFo0awCrnSQjULVAQw7KWmz3ozxIUrEYOkNFxzD8qwPoKX8pBspKBV3B4d2LzGkPoc8Ywu5QdV1GycOrJ2EncF76PRUtC4C/HnfjLZ2fjirT7wCQIqg4A5k3TUV1V2dqnGTQnFM+UyQlriHAgjAgggjiDiPHsXBfS7boyOQBsjQ/UK9IU6rxzm46q03LzukvoU5uMLrw6jqB3Y7J3bdPFaIZE+SmUDzDNiYwqZ7M6N1HNLXDMOBBpwKgBaIlTLdgluvGx2B9nitsBecW/Ypr7AdeR4hb9PLbpMuVe426pojouotRULouuplFFECEkJchAFTkE95p84k7AmwWHEPfmMWtzDd52u8vEV5MqgvmThDqZWs+ji7nSCg9GM8K1eNtPR7yAmztpzszQE5HAZE1o2g1F1GN1BxV13z5nUeNKHbT0kidte01GXS2it4F2+j3cFyslzdyNsajsjg+uWNecBS+SesGuxef2klG7Agc7N1cDg93KUB3S2k4u9SMUQWepDmHEjnEULvvOYXY+tM7g1NbU84VN30wWvLdwlfSKIeoCq6J2ImaA0EhtzVygMUH3IRz5jvOal7K0c8AtHRfafyUQ/s7M3F3ajbUkuZUnW6Mco7DrWqajW/dCCFwvc0tv7WNda5vxu5jexJgRI0vxc187Rk6X/F7O3eGZuCjl7/M5R8oH6GxsuR8DJrR2uAdKVrQevbJrzuIhZgOCmNxeKB1pmGVyzx8hFwvHEhQYyu+yhpp9Ssw3STNL8cecSc1yYdGAf8AgoP85aud97HNQojPpjIbUzo/9Mx8JLNam+JqVXtVslOEskx/yvQt8dro1WfoyPXDA3ho7SUPjG4o44mt6N1nqzaXh82ELEaCpJHZifyjdFE7TDbLGfAUVqyzsGET2s/ybTRb3RzgKwLeRlPJ/wDZT+UtnKl9uLulLe3OtNhl/wBbZwUwHF07xStuePtx6Ptze9rgVRl0Y2tZIIa7X6Mtlld+8sziAi+rRHP6seMeiye9r2FEyFg6IjHqBrT/AKG3DySAlltuYNnMe5mk5W/6O2RU7KoH2blcXNE291msFqP47PKx/grTZpBk+XsltXlysgQvgv8ASY5298Yf4vsR80wAY0xCjQ+H1ZNIWUfhkZLF40VeVrZDU8nKdrmWG0O/HE+GUd1Vajsob0Q1h3N5M97HReSY5xdg43uMl7wklk8kDFC+G0JkY3ItL7QGfu7XFLHTg9JsjA0/kgAdZgBjPb9Slc09sSe2EA1a26drWt84o2nxUyMLumQ71r//AOrnDwTEVpAA+8bt/aQxsnZIw2ebvDk2eZ2BfzthmAeabpJBFIOyRyOOOmDagbA4EfhZdUtYGmuR+zzPME+KYFZ1nYcbpaNtS4dhkuHue5V5bAdRBrSgPNNN16l7sqr+uvi3Dvdzq+CqyWsAkN5xOpgz9Y4g+CnFsizJ0ho0OF2RlQNTgag/ZyLeyi85bvomKVgOQxa8/wArvYe9e3Fne4XSbreq3Lt2InWJtMAcMKjzOo93ar4TorlGz5TPZHRuuvaWnYRT+oVvRE1HXdTsuI+C+gW3QocKOuuGxw8RsXm7d9EyDehJFDUB2Iw2OHt71tw5d7M2THsBRddTbh1ih1jYdii6usjELuqbmzFHRSEnxsBzbHTE4u1bBuHvTb1QjJrilMFCR2965srbtmxbbIhww+ct+wcfBA7z17RsxOPe4bk+78+7Z4obtPbTEnjd9oKqZIz5aMeK4NrroBjrAeAwHeGOKsTMNauB3OcK04PtBDW/dYgtkeGGBGWN0+FwrrJIHNBFAciW3Aa8WMkd/FVVvkmE9l/GgkOqoltVOAo2IIZnECjy4DqyTx2dtP7KGrk+SAu6TXO9aO0y/wA7mN8EDWFvRBZ6rLJD4uc4qLGJsxaD+TMYP/p7I+Z37yXzTZ7O93TjtTx+3tDIGfhaVBlrUPeD/aaQAHdGFVcyGtf8R24mec/FQGMbYo6fm9Gjc60OJHErl31lmqSy9lheR2VC5LcZ9AFgaMmMH3XN/wB+RiOnpAcJZB/v6Nr9h7gz2PajEjv2naXN/lmKwGkXy7xlKQP7eT/j1LJJP1r/AN/J/wAaU4na48DLMT3VKG6dQP8AEf5kATfk1yO/fSH/AHooTfPpH8ZPnOVLY69X8LExkVN/ANHkxACRFtoeJB83lQWD7PYGe5XQ0nXTifdRCcMse13vQMQIt38Lf7qjv/D/AMisOhFKnzwUg0FcO4JiK1z5I/5UYp81HkutE41kAbSVT+uF2ETC77Rwb8VNJsVlqQ11mg34dpKpPtTa0jBedooAOLk1lhvfnHXvsioaOzWrbbOAKAADZl4KaQig6xuf03fdaDTtOtOhsobQNw3U+aqxKWtz+PYEqSZxGQjbtdSvdqU0mxNkvjAxJDfDwSXPJ6IpvOHhrVGfS0bOjWR3WOXzwWVatIPk6Rw2DAfFbMWknLd7GeeeMTUtVvjZmb7tgpT3BZdr0s9+XNGwe9VrqgtXRx6aEPmZJ5pSEEKLqddUFq1FAq6uuphaoogCYdm3zXWhlAHbPLWopsVoio3FYM66ZX3NON2hDhX+lfYgcPkg+5Ms7cLuzDszCm7j8/BZGy9IU5vyC/8AvLPYaSFrjnlV1eHTl9i1C2u/sB/mWbpJhFHNwIOokfy3R4qtskh3JsGfJ9os3+04qTc1XOz6gPNOinqAWuOOoPd5NmPkjdepzi4byZB/rIXDxUWxiBKa4OfX7L7AMk1z5dtq282Wx5diQ4gnNrju+pSeDg0ojYtZi77Ax4od8T1FjCdy+r69+/s6hV3QMBpycHbYbQD3VXJDPo1CRjX7znO/moEAjAOAaODW+YqrAiwwy1j+lCjbEARQZrAaAGk019jnU7sPJcIBnQHsFe+ntTmR4lE1mFB27vegAC07TTZUqblCLoxTOROs9i7Db4qVDBe2pqffjs3qXDdTd71XtdtbGKvc1o1bTwGtU+Xll/Ns5NvXlzPqxjHvopKJGy3abU1oq4gAazgOwFUW2l8n5puH6x+A7BmVYi0UxhvyG87rPI8G5BTLpmJvpXvVx+HiroY5S+FWQlNLlgR6KBxkJkO/Bo4DJXBActXcFkzfSfqM7XGvgPes+fTMzs3UGxuHxWuGiyS52KZaiC4PQTzxx9Iiuz59qz59Nt61BsaLx7zgFhOxUXVrhoYr4nZnlqZPhGk/TtPzbAPtONSVnWi0ukNXkny7lnaS01DAaSOo6lboFXU4DLtXn7Z9O9UUdPtPNf4R71d9zh+v4sr+8yHqw1U7XpiGLpyNrsBvHuC8HbNOzS9OR1OqOaO4KoFXLV/4oksHdnrbX9MRlEzteafwj3pdn07IBfeajU3ADHXTMrBscF9w2a1f0i+jbvNrUVAxdTe7VwWaepmldl0cMbqj1GjdIcoOdQO3ZEe9XqLxGj7YW02eR2heu0fbg8UOerf8Vq02rWXZ8lObA4brgsFqG6nFqi6txmFXU+yitRsxHA5+PmgLVLHXSDsz4HP53KnPDqgWY5dMjpWUcDt5p9h7/NG5mPz3K1PZ6gjb8gpEfObjnkeIwK5LNwpzfnV3f0SLRDeaQdmvGmzPJXSO/wCfYluj+Hzq4+Cg2SMrRcxo5jjlkC407KvofwlWhGGnCjSdwaewgxHuqqtoHJzB4qA7PPtrQivGq0SKYtNK50NAe4tB/jUGMTLWnPJAPXcQN1PrEbm/xpMdmGYjaRrcLPUUP27JJ7FYc2hq2rSdTatcexlxx/A5KniBNaBzvVa94/ByU3gUgJ+ttGHKNFNX1y2M/hcyoXIPrtM3uadn1m0sp918RI7SVCQH0xkZ+fJFUD4KGg5uwHEBItGlYWZvFdgNfJZo45S2SsuckuSyG7vnzXVpu4LCn+kfVaTxN3yxVCXTUhBAIaD1Rj3nFbIaHLLnYolqYI37dpmKIc9wB1NGLj2DFZEmnHO6JELdtL8h4Dot7TVZF0VrrOZ196m6tsP6fFfEzPLVN8I0Y7fGw3mRl7/1krrzvhwFEE2mZXeldGxop8VUAU0WqOnxx4RS8037kOcSauJO8mqi6jurqK8qsXRdRMurnCmJwogQN1eZ+kX0tEVY4aOk1uzazcNrvAJn0u01ds7RE8tdIXYXcTEMA8OrzWk1zFSBgvAOd7PgsGbVXtD8TXjwe8iZZS5xLiSSakk1JOuvbTuQKK/PauWE0hhG1LC0tE2WpvHIZcfgmI09HWO62l0uccSAad51BVdKv6IBbhXBg5o4H0jtK1GgOFK3wMSDzYxve7M8Fj6Vkq/MOoAMG3RrPNGxVTexOK3BsZqOC0rLaS07vnELIsb6Pptw9y0Fl6nGVo0UpKmev0fb74AOeo7firlF4qy2y4d1e7eF6zR2kBIACcdR2/HPuXe0urWRVLk5efA4O1wWKKLqcWqC1bzKFFaNR70VKSbnio9YZ948kmi4k0w1EEcR8+KyZtP1bx5L8eatmWeTxS3MxVkEEVChzMPnsXLkmtmbU7MjSVmqw7RiPao0fNfiHWbhr1bca5bwFpvj2rHspMU5bqdl5jcoEi4WVBGo+jT/AGaEHjcd6yC4C2jqFo2lpaNo59+McL0Z3J7o6H5x2VqDXtDjuCFzcd+o1NeAdeDq7r33FEZVMDhkHgarotgHZyb3N7iQpTJI2V5zWXtd4QA9oc1p72jtzXJWFF2WdzzznF3EkpdEdF1F6JKuDkXYICmiK6uomBACkNRAIgEACAiDVNFNEgIopuoqJNrtbY21dmcgMz8FGUlFWxqLbpHTStY0ucaAfNBtKw47WbXOIsQyjnlgNHSBgrcbji92DQNVa6lS0lbTIauPBuoKsJRC0Wh4rR35FhyklZr9RhIJOs0G2nI1GqeT0x2X5nQxYFDd8nm9L2t8ssj5cHHVQgNDeaGAag0AADcqLvcn2mYucXOJLnGricSXE1xPHFV3KlFhHz41XKFKkA2zwlzg0ZleoskAaA0YUGZyA1uO/cs7Q1ko2+czlw+K2hEajAuOYjBw9aQ+xJsEgL97AF0hGNHtuMaOs/btWBb5b0jjWtScaUr2al6EuJrznSUqTUUiBGJJPpAbF5qV1ST2qqZOIsGhWkZq47Vlq1A/m8FS0XJliqt2G2Fp108t43qkCiBohNxdoGk9me70dpESChIrt2/FXbq8JY7aWcNlcjtC9fozSQkFCRXUesNu4rt6XVKa6ZcnLz4OndcFq6oLU4tQkLoGQCN5acFdgeHA+XFUy1QDQ4KjNgWRfMtx5XD6Fx8axtNWfAPAxaf6LainDtx86IbVZw5pbtC484Sg6kdCMlJWinGbzGuGsf1+ddMUUjcK9nYdVcObuy+yVU0I88+J2YNR34jvotAM1cf67ffuCqZMrXw3CpFNQcW/w8syn4W8FyIPphU4bC4DwkaO4D2qUgG3VF1GpovRnIFgIqKaKaIAgNRgLgjAQwBuKQ1HRWdIWV9nsptBjvGoDGEYVcaBzxrFaUbrrsVGXNHGrkWQxubpGbbLQI21OZyHHInYPOnEjzWkbbeJO/AHFXdMShzjiSTQuJpUyEVeXFuBIPN4NAFFhT1XGy55ZXb47HShjWNbHRWZ0rwxg5ziAKatrjuABJ3BZP0g0hykt1prFE3k4sKVjaTRxHWcSXHe5blgk5OGe0VILG8jGR+tmBDqjYIg/HaQvIS+fkFCO7JPgU754lAUZPvQ0VhEEtVnR1j5R4GoYn3JIFTRel0bYbjQMycTx2IboKLcLKY1DQPSOQ3AbUTowBk66TVrAefIdrj1U3k6YGhcMaHoxjrO2kqA2pJBLq4OeOk89Rg9EbSo2Mp2+WrCaF13DmmkbK4ADrEHWsCRbOknClL1SDS63BjAPRHWO/csh4UJEkIKZA7FCQhBooEy40poKrNcnsRQWNaVcssxYatKrxxpmSSdPYHuex0TpcSUa7pUwPW4b1pli8HBNTPEZ0yx2g6ivWaJ0leAa81NOa7aNjtjvNdjS6rq9MuTnZ8HT6kXS1AWqw5qWWropmMXRWoLRXB3f70iigtUMmOORVIlCbg7RR0i3krQ2TUTj5Fa0rPf7aqhboOUjLdYxadh2KzouQuhAODmc1wOYpke7yXGz4ZYnvwdHHlU+AjHw/h9oJUplNwPeuWYusXRTdTA1TReis44uii6mXVIanYCwExgr7EfJYOccGtFXOOTRlU0TbLajBA+0lt4vLWWZnpGtaOO850GNBvWXUamOJVy+xfiwub+QplgdPam2ZnOY26bS9ruiK4xhw15DidyH6X6bvzUbVrLO4xsFcHTgUc87QxtANdSE5g+oWZ0YcBa5hfleP0TDn240A1uJOoLyVttQOAFGgUA3bTtJzJ1klcSc3kl1NnSjFQVIpzSYqlM6pwx1ADWTqA2p0wT9G1iElppXkAwx16PLSG6yu26LzgNyOBmZ9JLQGNZZ2Ho8+Y1qHTuFH7qMHMFNhXm3H3dis2iQuJJNSScTrrmVXcPcrIqkQbsWT87kJCIhHZoC9waNfySpCL+hLHU3zkMt5XpIYag43QM3ewb1Xs8Ia0AZBXGMNQaVd6DTqGt7gotkkC6IAUum4cWsrz5DqLtg1pbyRjUCnNcWDL9nFtdtKsB4xN4k5PkGNKnBke81ouERFaXWOAwr0Ym8ci8pWFGLpYkENwAAwYPRr1jrdtWU5aGkHAuNAQMscz9o7zn2rPeoskhZQOCMhQVEYUWK07PZ6DFI0SypdwHmtGiTHQNFBajAU0SAABPs1ouHHonP52pRUITobVnttGaSEgxO4HbuO9XXNXg7LbHRnDEZ0O3avXaM0oJGgEiurfu4rsaXVdXplyc3Pg6fVEtlqghNLUNF0TEJojgmumvfw4riEN1EoqSpjTadotYHEOAG+g8FyqFcsX2KHdmn7VLsi9RCUQCkhaTOAAjbG5zmtY0ue880DYOk4nU0ayiLCA3m3nyEtiZ13DNxOpgzJQW5xEgslTyst02iZoobtL4ijGqMNp8lYNRq1H0w57mvDp295FjShjfGG84WWEh0stCDPJ0Q1g2VrQnbgjsst2I297QLreTssIqWtrzWjDNzqHHcg0hYuVtEVijH5KINdLrxpWhdrwIA3uKVpfSYNpcWlphszCxjRUN5VzSxtBrINTXUGLkN3+fn1OilXnnB5jSdsLnEuJL30fISKflMeb6rRgFkPlqVftIBwWbNERkrERIc5WPpO7k7NZocnXHTSNFOnK6rC6mbuTDeAKHRVl5aeOMmgLgXk5NYznPcdwaCqH0n0mJ7TLIMA55IH2RzWfwgJLeSXbfz/oPZGE8JDinvSXK0rFFb2hLFdbeOZy4LN0dYuUeOqMT7l6mGLGg4BJskkHGw6qVzqcmjaUUZBaaE3fTkObvsjcjLMMAS2tKDORw1+qFFw3gDQv9Fg6Ld7kkMNxwF0UoKtByY3XI/a440CRdwGsHFjT6R1ySV9EbFZYMD6Ta47ZX9UfZHsSbZdDXmta0Eh6ztUbfsjM8ErHR561vq4kmuJx271UcrMqrEJMYshCUZQ0SAv6GGLuA81pFqo6FYeeaYANBO8k08itUxVUHySXBXouuqwIlDmJWOivRDdTzGouIChYCdZLQY3btY9yC4pCE6Bqz2OjNIiQAE46jt+KvOYvC2aUtOumzyI3r2GjrcHgAmtRgdu47CuzpdV1emXJzNRp+n1RHkISE5zUNxdKzEJIXIy1cgRbYKqpZre10khP5mFpMj69J3osG2p2Z02ILTbLzHQtBEzzSoxuR6yaekejQazTUVnwUkpA2vIxF2X6aQGtXEeiBUk6gN4XF1Gr67jDjudPDp+mnLk2dH6Qucpb58CQWWeKpGBGFNgIFK+sdipx6SdC19okaDaZXkNB9C8K9HaBdw3tG0Kmy0co9r3i7G0VjaRRpLQA6ZzR6DaCg10a0a0HLcq8SkYYss7Xek8mrpXncSXHsGpc/z+P3Nnn8mrZrabLFIakvkbz3Gt4zSDBoP2ReJ+KzreOTY2HW3nyf2rgKt+62jeN5A214crWoY4tiqOnJm+Y8ObQersKzpJq666+1C5BkPcklutc51U6xQCSS6TRjWufIdkbBV1N5yG8hSboSJtt2Gx3qflbRW67WyBjqEffcD2NXjpie9bWndKcvKXUujANaMmsaKMYOAWLIfcpwjS3IydsruQEVOHBMeFf0LYrzr5yGXH4KQkaWjrHcYBrzPFaUTMxu5ztg2DeUMUfzuTsMCOiDzR1nbT2qJIkMONaNw5x6rNTRvXQhtDzS1lOe49I67o21wUktxxqAakdeT3BTU3heIc8HmsAwBO3h7EADI3nZ3Tc/dR/3j7VS0iaMNG0FAGjqsPpH7TiO5aL3Cleljr/Syf3As3Szjd1EF1XO6zwMafZbWgS888/UZhShVyrMgSC1DAUVCO6uuqIz2/8AgxsjZPrLHirXMjBH3neO9M0vod1nkunFpxY7aPeNYTf8ErOfaPUi/mcveaS0Y2aMseN4OtrtTgtawrJiXcz/ANzom+x8wDKoeTV62aPfDIWPFCNeojU4bkm6ua7Tpm1U1aKxiQFiuXULo0rHRScxDcVp0aAsTsVCQFZss5YcMQcx7eKEMTowKIU6doTjZ6PR+kQ8UOeo7firpC8kwlhBGI2fOteh0dpEPoCanGh2gajvXc0mrU10y5OVqNO4eqPBaopRFqhdExGAJiCKEtL4zJJJrERNHPFPScBQD0RQayUNoFKx4sY1rXS0xLYjQsiB9JziQXHIkjGgXLl5j387nd9httpI7kTRpAEkzgPzcbBVkLBrugjtKrsfyjmNFGBwLI9fJwtredvcaO8doXLkuF/r9B+/ncXpS1h5FwXGMaGsbnRu07XE4k7SsqSQhcuUoqkJhRzBaMtY7K7bM0SP3RNddjaN5fidwUrlCfK+pOPDPIzOSHOxULloKCI4i4gDMmi9PZbMGtDRqXLlGROJdbALt5xo3YNfFNcw7g5ww2NbnhvXLlEkByeRGo3GcfSed65rAWkg0YOm70nHOg2LlyYjrtRXLmVw/RwjZtc6nmsvStatr1AQ3qt1Dft7VC5L3AyZAlELlyBoGikBcuSGe/8A8E7efaPUi/mcvopYoXLo4PgRizfEyhpvQwtEdMntxY7Ydh3FfPnRlpLTgQSDxGBXLll1kVtL3L9NJ7oiigtUrlzjYCWoCxcuSAAtXBcuTAbG5Gx1x14YhcuTTcXaItJrc0G6afTAAjUTmuXLl1o5p1yc94oXwf/Z"/>
          <p:cNvSpPr>
            <a:spLocks noChangeAspect="1" noChangeArrowheads="1"/>
          </p:cNvSpPr>
          <p:nvPr/>
        </p:nvSpPr>
        <p:spPr bwMode="auto">
          <a:xfrm>
            <a:off x="304800" y="-5254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0" name="Picture 8" descr="http://t0.gstatic.com/images?q=tbn:ANd9GcQBOVzR2k_55zF2xO6DXgsM4hvPnshldFsqk27wXg07nPUB6DCV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243704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62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Gaining a Competitive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2057400"/>
            <a:ext cx="4876799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Corporations worked to maximize profits in several ways.</a:t>
            </a:r>
          </a:p>
          <a:p>
            <a:r>
              <a:rPr lang="en-US" dirty="0" smtClean="0"/>
              <a:t>Some tried to gain a </a:t>
            </a:r>
            <a:r>
              <a:rPr lang="en-US" i="1" dirty="0" smtClean="0"/>
              <a:t>monopoly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To form monopolies, companies either bought out the competition or drove them out of business.</a:t>
            </a:r>
          </a:p>
          <a:p>
            <a:r>
              <a:rPr lang="en-US" dirty="0" smtClean="0"/>
              <a:t>With no competition, companies could charge whatever prices they wanted for essential products or services.</a:t>
            </a:r>
            <a:endParaRPr lang="en-US" dirty="0"/>
          </a:p>
        </p:txBody>
      </p:sp>
      <p:pic>
        <p:nvPicPr>
          <p:cNvPr id="39938" name="Picture 2" descr="http://t2.gstatic.com/images?q=tbn:ANd9GcRmU2APjTImY3N7jKDCw_0KSCcafZabVvyKAjY9_AWL_uChaf2z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02524"/>
            <a:ext cx="2381250" cy="21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4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Gaining a Competitive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Some laws prevented one company from buying out another company.</a:t>
            </a:r>
          </a:p>
          <a:p>
            <a:r>
              <a:rPr lang="en-US" b="1" dirty="0" smtClean="0"/>
              <a:t>To get around this, some businessmen formed </a:t>
            </a:r>
            <a:r>
              <a:rPr lang="en-US" b="1" u="sng" dirty="0" smtClean="0"/>
              <a:t>trusts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In a </a:t>
            </a:r>
            <a:r>
              <a:rPr lang="en-US" b="1" u="sng" dirty="0" smtClean="0"/>
              <a:t>trust</a:t>
            </a:r>
            <a:r>
              <a:rPr lang="en-US" b="1" dirty="0" smtClean="0"/>
              <a:t> companies assign their stocks to a board of trustees who combine them into a new, more powerful organization.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4606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Horizontal v. Vertical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Horizontal integration</a:t>
            </a:r>
            <a:r>
              <a:rPr lang="en-US" dirty="0" smtClean="0"/>
              <a:t> – when a company consolidates many firms into one business</a:t>
            </a:r>
          </a:p>
          <a:p>
            <a:pPr lvl="1"/>
            <a:r>
              <a:rPr lang="en-US" dirty="0" smtClean="0"/>
              <a:t>Ex. All oil companies formed in to ONE.</a:t>
            </a:r>
          </a:p>
          <a:p>
            <a:r>
              <a:rPr lang="en-US" u="sng" dirty="0" smtClean="0"/>
              <a:t>Vertical integration</a:t>
            </a:r>
            <a:r>
              <a:rPr lang="en-US" dirty="0" smtClean="0"/>
              <a:t> – when a company gains control of all the phases involved in the production of a product</a:t>
            </a:r>
          </a:p>
          <a:p>
            <a:pPr lvl="1"/>
            <a:r>
              <a:rPr lang="en-US" dirty="0" smtClean="0"/>
              <a:t>Ex. One company owns the oil well, the oil pipeline, the tankers that transport and the gas stations.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D. Rockefeller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19256"/>
            <a:ext cx="3581401" cy="3671944"/>
          </a:xfrm>
        </p:spPr>
        <p:txBody>
          <a:bodyPr/>
          <a:lstStyle/>
          <a:p>
            <a:r>
              <a:rPr lang="en-US" u="sng" dirty="0" smtClean="0"/>
              <a:t>John D. Rockefeller 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Oil tycoon </a:t>
            </a:r>
            <a:r>
              <a:rPr lang="en-US" dirty="0" smtClean="0"/>
              <a:t>(business person)</a:t>
            </a:r>
          </a:p>
          <a:p>
            <a:r>
              <a:rPr lang="en-US" u="sng" dirty="0" smtClean="0"/>
              <a:t>Founded the </a:t>
            </a:r>
            <a:r>
              <a:rPr lang="en-US" b="1" u="sng" dirty="0" smtClean="0"/>
              <a:t>Standard Oil Company</a:t>
            </a:r>
          </a:p>
          <a:p>
            <a:r>
              <a:rPr lang="en-US" dirty="0" smtClean="0"/>
              <a:t>Adjusted for inflation, Rockefeller is the richest man to have ever lived.</a:t>
            </a:r>
            <a:endParaRPr lang="en-US" dirty="0"/>
          </a:p>
        </p:txBody>
      </p:sp>
      <p:pic>
        <p:nvPicPr>
          <p:cNvPr id="44034" name="Picture 2" descr="http://t0.gstatic.com/images?q=tbn:ANd9GcS8vLS4ZpJJwReuIm1Egs-YAgmjrcnRwjU7QV4FWTLrbqO0os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281160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hQSERUUExQWFRUWGRgaGRgYGBgdGBoXGhcXGhgaGxwdHSYfHRwkGhccHy8gIycpLCwsGh4xNTAqNSYrLCkBCQoKDgwOGg8PGi8kHyQsKSwsLCwsLCwsLSwsLCwsLCwsLCwsLCwsLCwsLCwsLCwsLCwsLCwsLCwsLCwpLCwsLP/AABEIAK0BIwMBIgACEQEDEQH/xAAcAAACAgMBAQAAAAAAAAAAAAAFBgMEAAIHAQj/xABBEAACAQIEAwYDBgUCBQQDAAABAhEDIQAEEjEFQVEGEyJhcYEykaEHFEKxwfAjUmJy0eHxFiQzgpIVF0OiNFPC/8QAGQEAAwEBAQAAAAAAAAAAAAAAAQIDAAQF/8QAKhEAAgICAgICAgIBBQEAAAAAAAECEQMhEjETQSJRBGEycUIjUoGRoRT/2gAMAwEAAhEDEQA/AOfs98bHMHG9Thzgk6dV4sb4rvSZdwRiwtlhM1vjYZn2xWpjy+mMZyMZobZfXMfucSLmrflfA4VMZ3sfvl+zhGh0Xfv/AC5Yz70Tef388UlYkjni5SyjwfCR62H1jnhaK3RjZ0jHlXiDAb43bJMRuPYM35AjGjcJY8mPsB+Zn6YWg80Q/em6nGn3o4mqcNI+JSPVhHL+nGLlxEwkdSWI/OMbQ3P6KvfHqceGtghRyBYeEofQAn9cYeGNtq+QH+MakbyAvvD1P7jGrVGjZvkcFBkXv4m+Z/zjDTIEEBhzJmfztjUbyFCrk6g3BHlb/OKlRyu4PvgnxAB9PhMqILFpLCbA2Gwt1xU0kW+IdOmAutjXb0VhVx6H88XFyzmwDEcoBON1yDi5DD1B/XGuP2ap/QPNU43oseuCC0J2IPsvvyxuMnf4QPaPyjBJ867Keoxz/cYi1GcGTwwGPD6wSPlJjpi6ezjhEamEcMPEWan4T0IZhEeY9MZtLsZST6F1Hvzxsrb74M1uDvEuiL/UOsnmpYcsDq/D2DFVgk7XHyufzwE0xuRCjesY9NaP3/nGrZdxurW8iR84jEYqkjBodOyc1v2f8Y973ynGmVy71GCIpZibAXJwd/4ZSl/+TVAf/wDWsyJ6ncX9MBtIHLdAFqp5TiF3Pn88G3z1BPgohjcSbe5+fI4H5riQaYpoPZvznGi76RKX7ZR7zGAnGNVECRB+g/YjHopkYoSZtTQ4mp08aKPpiaih9MYxapRAsT6YzHtNTGxxmF0ai5VDoTrB+TTvfEBqauRPtjrfFeJ8PQnWVdxbRTJcz0IUwPeMAMuaWYrAUaBpKf5zN9wABIWYIt1HTDRbkSnxiIa5ckiJnaP9hjZ+FQbiPKYPyw9ZzsxUcjxlTFhycjYahEE3641y3Yl4kaZ57/UxhrXtmcpekI9PgZPO3P8A3P8AjFynwMch+Z/MgfTDdV7PvSjvBY7XkeYtti1luEu3wozDyEfUwMV4xSts5nkyN0hUynDFnSzR5TH0WBgrV4P3NtKaoBYnZZ2nmzRexEDG2e7M1lq06j0WJkCVIIECYIWYBJsxiNvX3OcLL16lTWsmqVEAioJ1MATIAGhludhOOTJlV/o68WOTW+wYxqKTJRhIGxDKTtuTI9ZHni3SqHu9TKoLMFQfSW6Xkx0GPF4L39QimVLfCagvRpggK5BmKj7+KYHrglluBNTLd6SaaEyZJsxI1yQLgwx6AnCrLaZSWCq/9J+G8Po0xdQahH/UYSZ8hFhzgbWwbpZtAAJE9dJthbygZarUwNdVFsJ5S2sj3Ke0eeN/vdWTK7SCBuMRw4I5Fym9lM+eWN1BaCXF+EUMwoBAWsPgqoIIJsoYiJHWfUYS8hXZmNOqBqEwepUwwPKQR9NsMB4wVIJUgj8uc7W6jCxx2qor61jV3utYN2DVIi3IhjhlF4p8btA5LNC2thReHAmB67f6Yny3Y41RM6E5v5D+WRcedh64scOcO6I8AltJFiLKWj0OkD3w6GidydQ6QAN7Y2fM4/GIfxcPJcpCllewmXS5BbzqTHsLDbrgoODIqjSgUf2BQR6RODVei7WC2m5npzgY0ahNoHnMzfy8/wBcebLk+z1YyS0gNQ4eCbC3rIx63DxER85+d8FgCLBrDfaeUcsavXHNpvHOZ25YnxRTm2Aa3DEbwkT6gEe2BeZ7L0zYA0ydiLj9+VsNb05JEEjrc/pP+3LEFbIjTMmff9TbBjKUdxZpKM9SQh8R4W1A3NjsRMH/AF8sb0OFVHXUEMRvafrhg7V1VOUq6h+EwP6vw/UfKcJPB+L16HiRmK81Msh9j5TtfHo4vyJTj+zzcv4sYu/QUq5BkYK4Inr7TjDw9W1AmPA9+hUalPsQfnjav2lo11HeowcTBRrbxaSPKx+eBdao9Q6EkFrDe46kcgIvuAMW8lxaZzeFxlosUsnIVxbUJkeYkxjK3DWP4e8PJWVWJPvy8+WC2XyaqFpmGAEAg8xaDfFzgYDEudtkMj4LXI8yPKwGKc0o2idSU6K2WpjJ0v4dqr/EdioIMxB3IuTyFhcnCrnpqM0EhepiTHMne/TyGHPimXNR/CQZkMTyWYaPNm2OwAxRqcLUk2PWwP5xfbEsa5vkyuTJ41XtiaOGNyv6f43/AN8Uny5mIM9L4bM5waxhr+eBNZKqCJkf1QR9b46qZBZUwSaLfyn5eR6Yky1IsgJPlynfFug6SRUVgs30sY5bg+QwycP4BTzNsu6s38s+MD+wkH3AOFbrsfTemKwy0Ys0aW0W/fLDW/YiqDEeL33+t4/PE1DsPVFyv798LziNTF1MqYsfzxmGH/hqr/Kfl/pjMS5o3Fjfw7sTQp9W9bD5D/OC1fLrSXUoCgQCQORMSfQkH2xdUYEdpuMLRpBDTNV60olNd2JH+uKOTehYxS9G1DiK1a1WgCC9MAsrKR4SAfCR6+2L9LL8rgEXB6+vp+QwjdiMgcvWq5nOVhSYIRoYgAqSDqLHfYC3XDdne09Fcv39NxWUnSgpEMXc7KIsOpJ2F8LJ12NHb0W24NTZtTKWPQkwPbEtWpTWzOi6RMFwIHmJ2wi1s1m80pNer3SLJNLLi4H9TGSwHkIxBT4ZSA8BqBlEhjBkXnSSCJjkRebHEJZl7KrC/Q75fiGXrAmlXptpNyrqdJ95A+WBfFuzNQ1Wr5ZlYuAHp1PFTqafhPqOo9MLFbhZQ64p1QYEsoWqJ2mOdjuBMWnHvCeL1sqWqUnpmk1zRYEKsbkQbNIMxbynCqSl0anHsZWzddVAqZEdPAfLyB/PFLiNavUGlMu6qQQQdZ8JEGJAX3Jwb4H2vp5pGhdNRIDpOqJnSwYbqYsbHqBi1mOKdMZpexlYscL4OaTvWqLLsIAEHQvhkEzdiQPQDGtXhh1sw1XuRAk77NMRPUg+RwWzGeJ88UzX3nE3Pi9FOCkvkhb4qhLJTEgkyxm+lSCRbrYc9+WFziWU+81NIIUDUQSLgrED0J54McezVSnUdj4qaoIMjwByZmefg5TsMBcnngtQFjaohAlh4pIKlTBPI2Iw6lJq32L44RlS6L/ZKixrVw5BKpU2JnUmhA4PLaesnHQOF9oIQCtAaB4/wn+6NjHt6YS+yip376FiKNQ3YFjJpm4Fhc9Z9MGEfw32tB36ziGWbUrOyEYuorofsvdZBnaCNvaMQZ7RbUNsKNCoVaabMh56Dp+Y2PuMZmOO11Ilkcf1JfbqpH5YEsqoaP475BsJT6fWbWHXy+mPA6gmFFzPLfC8/aVzIFOnIjm0fKxF8Us12orgkDu15SqG3zP6Y5nM6lhY15jNsB4R/t64A8X7UUqSlgS5G6peNtybD3wlcU4nWqkCpUZl6TA36LbbGuYtRYRFgYH+cOo9WMsdE1LjNTN1pqCF0uEpj4RKkTJ3Pn+yu5niEwQXjcDVEA9fz9sFOz1TTmEnmY+eIcvRQoFe8eG5MWscd0IpSaOLLJqKKGWZ3IIJZiTvFgIuSfXB/h7PSnUlz15jlc2g4pJkadORYk3AJMCG3sbwCJGLVfMLUCmVhbmYFzzjYNHlO+Hkr/o51kSGChnzWTSo0XOppiQARAIGxPnePPF3LV58I0gRHKyi09BAiPOBgPw/MoyWGozPh8za4jrtHI+mLdKiqjQzTpYFiRGph8InnElrc46YjJ18UIo8nbGDLcM00tTSHYTB/DzCDkADbEKohMvqBHIc7+mKrZkted8SGuEMKpZo1QImLxJYgCSIE9D0w0MjiuKEnjUpcmWlpIZDUyQfxFh0HKMC81wuk5IpambmqCY9T8I+eCmX4RUqqWzDmlTF2sApnlN9QjlPsMDKnaUFzSyNOCI1OABbqTsAekiPM2xaOSS22QeKEtRQMqdhMw4krTpDrVqhCBfcKGxQrdj3U3eiYO4qGxFwQSgAM4OFqgPiqINpIEt/9hp5dJxe4ZSr16mmjVZ2gmGCaIH8xCSF5Wvh1knLqhZQhDTv/oqdlOKFNaZrMuJYCl3jSAQTqioQRBhbFuVojD1U7R0KbIteqqGpJUn4SBH4h4Rc9cKXF+ECTQrLpqSAHA8LAiRPMSdgZ8jOFbMdnXSoU3hQ4HUGxEciDaYvItjJ8/i9M0vguS2drXKqbi4PTbGY4lSZ1AUNUUDkrkAegGPcDxMHmR2hDgT2g4Ilc0nYkGk8iOYIhh5WvIuIxnFeMGkUpIoetVnQpMKAsanc8lE/UYFVWq1FbVmnZhHhpUwoUzYjdxfmflhnJLTKU3tBbtBkaBpl2Krb4y0yI2F79IGOcUK5yNMtpu7OVpEmdOr+HNiVOkm2D7ZAFpSlWq1bw9TWVXbYsLCYkoDt7iM9lnzDsKyzUePReQNpiATYzz3nBleTVaETWPd7KeT7RqIqZnL1cuZHj061AO5VjcE9CIwfXtDQdB3dAlSBpYOdJXqNBAxBU7PBXOXy6tURRDlmU8hzP4fJjN7HkVbKE5bNd1I7qoDCiD4+WmJEEBrjywsccU6aDLLJrTH/ACuRatTkorKwidRUxO03Nj+WNM72UDlpRxqt4Kq9DuIGrlY9MZwLi6UaZBZ95gpYTyBkyP8AfE68cqVGYKtjYRJIBsWMdN9vK53o8cIq2hFkm9JiLxTgb5ZC1FgtRBGpE0n8yGA3+WGDhmYq1qNNyml2UFtR0gGLmTy88bcd4eKSCpUqtBI0lQfik6dI+E2BsfcnClxztW1Z2LeEQO7ogjSsCSxgCT1Gwxxy/wBR1BaOyK4L5B+lxWQSzaXBYaANcgHcMIWI5k+2IF42SGFu8EwOTLJAusgMAJPL54Qk4vULELJLHZRLXty5T1xvladdCQqVCSJI6efnG2B4Eu2OskvSGjM8U1Q6ySfA4MW5o3SCCfM6sA6OSUMHH4u80giNJMbD+4ztzOKtDil1SpqEgKbkHTqEgj2PXHuVq926l2JTUykzNifiA5EWM7EjlOHUGlSFlNN20N3Y7KgNVI3FMD/yKnceanBhHGi/UfkcSsFpUEGW0mmTqZgdWsAG5ad5+UYHUeJozd2TDTsYBO9hO9v1xy5YtI6cOWMpX0XAL+GcD+JubTyP6Yv00JI5fv8AxihxEtMWOOds9KC2Vsgku3qOnU404hQOpgCInzxd4fOmdPPr5DbEXEKZ1taII/TE32UvYv1stLrO0kb+eL+dyqig48jHyx5maR1LB9Y88WOJUgtPff533xW+hL3Qs8OMV6Z5B1P1GLuayKlqq6oId9PPnLW94wKrsQwI2n9zi5mapPeVdtTXJ2GosRyuAQZ+uO+N3Z5n5HVfs0yPD2VpJJADCeZ1aYM7iI3j3xdp8MBqbBgLgsIAJnVMj02HIYiaotNFYan1T4hYQrFHgHeCCLdMQ1KryyIgLABtROkhS0C/MWJw7Tbs5otJUwjm873DCnT0wAfWTufU/PpA3tU8wpGotsJPRRHTf6TheylEk6wO9czBU2gDfxCDJI9sMnBsk1NlNVKc1NtUETHwmb+cCQMTcaKyyKtBLL0n1KQD/aSuozEbEwLmbjl0OD+X4elNBWZTrDGU6tHM+297DFLLOlOo2gDQVkGxX2BuDN7Wti3Rz2p1FeA+o9YHhMA9Gg7biRIEjAXZzSbkDnpZ3OhVL0KdNyAikMdSyfEDIPkNjI22wVT7KtChadf2INyPeSb41TIFcxSqMZAptTV7gU6urUhIHI3Emw8I64c8i7AQZYlovJ02PM3iAOtzi+OPJOyc58a4nO+L9jky0mo+oBQW02MmAB1NyLC9xg12XyD5dGZUKM7fA5GshVOkxqkSeU/ixNxmGr0KhHhGYTWCIsyMqap2Acr9MEO1PY+nnFDB2pVBBDqNSkxzE33mxHXBUPoHO1TEbtrxVmzIDgAgBQytGlwFqQbGSFKsOW+1pj7b5mBRqqCWYtGkSSCPEPnJ9sS/8AolRe8zTVih+FU0KokAlpJ3iB1tirx4/eM5Ry1NoVYYlROhdrwI5ySbbdcanzM2nHiCKfFhAkX81efpIxmDWa7IFHKh3PmEkGbyDq5zty2vvjMN5pfQv/zx/wBw5vwc1M53skhaWgKPNjMHbaPlhgy+SWmmkKFHQTF438/OcB6HHmjwKJ6AfmeWJclx9S5SpUJa51CdKwJKwOgvsTjoUFHZFzb0XF4gkOL6UJB8J3gnrB9dOB+fnug090rGyD4mXqx5DyxFW7RolcoC1QyVLsDpHMIqC5m19zbAPifGnqVXLkLyVRcgRzOw52E+oODaQDTi/EWem2WpHQWuxBEAGxZrXjkLSRGFmllhUztHQBoo6vFz0qhVZ9Sw/c4sZjiJLBVUksZ0KLnfxOT5j4ieu+GLgnZXuk7xmJqVbkA+HrpuJgT+eF23YUY1Cx0qWIEwqy0SBYe4HvPLBCpw2p3eik2hjp8cyyMLliT4f+0CN5xJwt0QVHcgMraDqbSqghfiPViYi5sMDO13ayOH1zTDU3WoKJNpEwSykeRgHzxw55uc+KO7BBRV0J3bXtnUzNcLSZtAbTTRV+Np06vMm8cgD85eAfZ2pTvMwxZ+SI1l6hjzM+3rgn9lHBKY1Vqw/i1E/gk7rT2YgHZjIM9IwcztbuVNOLRpBEW6m59/fDJqHxEnb2hYynCBT7tEp06sEh2QaUUn8RnwseRi/wChTLcI16jUg92wVCzMFPKCLmJIi/SwwPzPGKPdhNRpoujkw2cFptaBefXFDjLVKiwruLhiJsTAk784kThJRjfyRSE8jWn0F+IcEWsrirp8lBGoOVF6ZJkCAbSeeEnN8OGX8B8SmWVuTAEz/wBynccsWOHZv7vUR9ZMm6kwWXSzRpG8xF+Zw49oMgc7l1akoXSzGmWMQQSLkqsTGki+/lOEaeJrfxZZNZY0+0COyXGRS10q2qHqag/4VJEaSJmZUSfME4IcV7NmsxRUVmJsCLbXM9MJmSANPYzMeIEQ4Okow/7jPpOHzhXa2qqa0oCrWQGafeaS9Kd0JXcEAEecibA1lvo50qZSyOQqpSqI1QVHonwurE+E6gEJNyUZSL8iMSZmuH2i039oj9cEssHq1taUu7V0XvabwAW8RaY5iw1DeDYzjapwxadRWbTABgKSVEkTJNzsOW315nicnbO5fkrGqQOoeAIp5+K/S3LqMV87mQSZO8cr2jli3xauCUqA6Sk3HjEGxVlF9wDvbCzxfiVOVbVAaZZRJBt+HfrPMRhHht6HxfkXtljPd4tJjTDNVclKYG+prW9AC3/bipw7g2YYaa5ZNEErEGDJG3ve+xx4vaTLNXo941UU6RBlQQzMSAWJ3CqCxNpOwtu59oO0NB2V6bAoKcsTuA2kqD5gTI5SBzxRQcUlQMmb2mInFcno6m/zmw+v54K8KpUu6CNT1atQmbgliqEdfFPSJvhf4txoOQFmF335W532+vpgzkM2USke9VNFNTEMQpI7xy0KbkNzIgCb4dpqKEcucgVl6kDxKQi/CRpKqdztt4pPufaOs1QNVCidVPQSReAWMLy+Fx8sFczS0u4DAKrNFxGkkkMb3lT6b4jeiFpKwm5AVRBJZvhi2m/la2+LwaTtnHNuuJQfNVfCdZBAAXTG1uQHz3xffihI069ZJUa4h1BIBOmLWJj23xcocOKCZ0sbeErA5ASw2t88Z92dxMCdwSIJkbFQAOfkesRgynGT0LFJLfYe7LZWg7JTTMJrIjXU1KRe3do3xOb+IxFoGOhp2PohdJ1G0TP1vN5vJvN8ccCrTDq0qTfXEgXuYmR574Z+GfaFXo0lCuuYAspaWPIAa1N7kXMxhYtRsacHLpjLxb/lT/FP8MizhTBN5DgCFP0Pltjz/wBWOkaKzILQUZGEcoDBhhl4dn6eaohhDAgB0I+FourA7b898A+IfZhkqrF1V6LHc0qjL9Lj6Yfj9HPf2B83ngpPf1jUSqVWWCCDpgTpgbrYwLn3xBnM5mA5DL3tIizUmC1LzIYOYO5OpSN9rDEuc+xqg4E5nNFemtJ87lYIxXrfZ/mMtP3bMMaQ2p1dLN6K0Kow6gxeRSz/ABTMBDToZRzqJ8bkQDIAZiWLHYmbnbpiDgXDHydNhSKvVqQald2EwLkBZNhciSN7ziLM8QzU6TTZYNx3L9LGe88+VsQpw3OZg6QGpo28iDHOIk/LG4yXQU0y1/67l6H8LvANNuW+5PvM4zBLLfZpRCjUSW5yRuTPME/XGYTivsbX0W89mHW8g03Eyi3O9yRyvygjEGRrqtRGDB2tCJe1zysBvcwMCBx+pk2KVB3UbF/gYX8SttcCYmb3xlXtHKyWBL8kAGroABdj88dEZSS2QlV9bC/E+IAhmQCZItsiC0DqYABPQe2NeGdmq2YQu5FNSOZh2HWDGj3vfli32f7MaitXMJCr/wBOmw3JjxOOW1lPqemGZ8oC15BPyPTyn/ONVm9bA/C+zVBLgFibmSbnqeZPqTg5SX98sQ1QqxonVsRH16YlTXsBJ+QHqf0GBJjxQN4Zw0hdWsuHVLMPCsLcRzJYkknmcKP2l8NPeZGioJV6rFiTJYsyF7f2hr+gw2tmGnuSssi+GSdARX0aybeIgE+Wm25wq9oi9PM8Lr1X1qtY05YeIguArHlEH12PXHnwrmd0rcQhluHVK8GlAVSPGfhFtgDvbkPLbFviPBtcIDUYWtYJI3JiOR+Gf84cK45D09Mcf7RdrzmarotV1pqSoRLaiCbkiCZA9MdknF7aOWKktI24nk8tS1L34JHxALUaLzDaJA36csUn4rl6n/zoQNmg6BvFzeZsAYwqgFn009bMTAAnVMxueXrtGCGX7GVj8TJT1AyJZrTcwojrecSycP8AJ0dGJT9bGvuBC1F01dQPjEFSBYRfe5588X+C54tKVKy06a6pDFYOpxbwm9zA98Kf3HPZAd6YrUJDMEuIEAswIlZURIJFgSbYLUKVOqi1qD933jBlmJlSZVt4OveOsc8K0pY6TsNuOTk0U+0fDqdOtqpltJgNNyH8QVyf5XCkT1RubYoUahR6bgCAGDKxOkiCJMXt5Ec8PHFFOao1F7oqPDqErrF9QYeGzBpZZJBjzwk5jLstYpUMVEspB8DrJ8YAG5tIvebYnjk/4vtD5V/khiy/bCloJ7g0x+I6phgJbVImAed+pxpmO0KN4SxU+oM+YMfp7YWKza9Q+JSWWJ5TyPkDuMbnJAt4jMFQJ6WjblivGzm0iWvxF3aChJk3iAQCRvtpK88R0uyxYw7FFJDQb7jax5nfF6k60gFiQLLIssQdMegtyxJmOIVPCw8V5JMfD/pfzwxuT9HlTgCU4hmIjdYmTFtjGAfFK9LT3eswTLRJLATAgDYGT0+eCXEuL6FIB8RFhz9fQYUqdVtRaCSeft/jlgxju2PBNk71zJUKyzYAgXuLADbr7YY2FMVZCBPFpIqFh3kKB4QGAO0Q1seZPM0ssoNUipVYWpreNQ+QN9zthYoa6pCltRiBNyYm2o+mFfz/AODqSeNf2MpzEVNYTu9dNSFbYN/0vp3fv1wapZYUyHqVAYBWW0qefhURtBgDeMJVHMah49bEebGPQ+uGbgmfWof4mpwoaNiwJgCxiSNJvfffCyi0qJTh7DeTq0sxThliDczvExB6Xj3wUzFCnp0qwBIiTYXm/nzwMr1FpaR3VZmIsAVUdSJLAfK+2C+U4hRqAK1HRBEEPLAgEbmxsTueZxz8q9G8L+ykOzAKwIY9SJiJiN4gGwGFPimSqUH1AgML6h8Qv1G/1GOmNkgqM9NtSzBBBBXpqE9eYAERgfneGpVpvqAVrzHWLfvyxWLsg7i9i92L7U1hNbUNQbRUXYECImBadx0kx0w/5bt7TJAqU2QH8QOpR6wJjzjHHM9mmy9VW1huWxlgDdP6pvHmRhpzVKorHSQFjoTy5xJ3/LDOTjtdFFGM+zrtKqGEqZBuCDIPn0OM7vn/AI/QDHP+yHaJMuWWtVApNGmxCq4Jm8kDUD5fD54chxlT8MEfP8sXjktEJY+LLi0ABAFv388RVIUQAB6RiEcXXr9DirmMyGwwlG7OZxmBVSs82/T/ABjMRLF2sFiWjSN9UR5b2wo8c7X5LJs5o0qb5nYsqAAHnLAXjoMMfG+FDMUTTYkAkG3UG3thCyP2YP8AeAWIFOSSTpJ9FBmZ/qFsXutE/QHzX2hcQzAZEqBQZPgWHA6ahccr4uZDifE+7CLmypUmA8M25sWIM+8xth/4R2JpUmlYMyAuhVF4BJAF9vLnbB3M9lKLgakBdR4WuNJ9ot5YSTk+tDxcV3sXex3a1c1WXL16bpX7vVNu6qFQAxQg+exw791ptGOZ8c7NEItCuUQghqb0nIdYsGEidR8UgfXDn2N7QtmqNRayaKtBu7czIbwgrUB3upB9cLCXLT7Dkhx+UeiTM0RTYg6oY6lE2Ls0MPK7AxPM9DhZ7a8PObyaqktUD66JUf8AyopYQTYggEAx0w4V6DNTZdUGbSNoIO4vfr54FZLKCjTUCf4ZYeMk6YBJPnYSNrRtfEMkXF2h8ctClxnte9fhtBrambu8yJ0stRElgRuASCfdcInEq6lSAuiATbYLyg+mDvbjiFJ84+kKQAJAMA1ADrLAfi2E3t64A8G4Cc7mBSTwoT/EYDwogiTvz89zikXew8a0Nn2b9jTUX7xWVlDSVmRqVhYddMeLzLDphxr9ju7Vnp3gAQ8RAmIgDaedvzweVaQQIKiaQoUAMsAAQOfIDHhrM3hUnu+ZYWPPSk3M7TtG2FnGDvkDyz/xFKtwt9zqGkmLuARPOwAkcowGynA1o13oralUU10G+ipqFN9vhVgy29cNXH8w7AhS1NjIBEwL2JBAnz5dCcb9mciKtV3JP8JO6YWgvUCVG9QAEj+445sCqdI6MruHISmqZilW1vbSpGtYIjTEw14JM3mDcWxR4hUoZkAVXIBnxtpUhiLMCBKncbQ2xw69rFpUVIKSkeI27uBOoaYN49BhHfLUd1hCRGkm4kRAPI+Lzx1SgnLslCdRuhfzNCpSJUEVkEQ6CYEnTrHLpa2/pisldoJbw7xMztuZjbpi+aNSm5aotzG41AgcgRsY2JYYFZ7jZP8A0xA5gEjz5SeWKwjJ9izUPRfqZoMiEtMDcc4gfPn74iq9ouSCBBAPMfsmb9MUaWbCMRpuRN+e4id/O+MzVWk5GmmyDmLm/tNsNJcXVWHFjjJW2bNmNY2HmxmT6n9B163xuac07yJggjfa1/0xQZbj4gB1B/LbDDwLgxq1ATScrAGzSYEQBubDlgePltl3lWNUtlBqalgEWTN49euL+X4ELaDcD4ibTMm3pjoGR+z5LM0qOVFbzFpZpOkdf0wd4f2LouJJU8vAQdJHIRYR74aNRRzZM8pta6ONV+EtTa7AtAJiLdN9j5csaZEEsQKcwDIFyIi/6W6469U4LQFRygWoBYllEEgQROxYbEi2w3GIK+So0mE0FQNElbc7GwFvyxFpvfoqs669ih2eytYF5DDLlVIaWALSCCAQY3iQOZ8sGeJcNRAplgKgI8W+oG4I6jfDLl+GrT+GwO43GLBQEQYb1AviDjYzyO7AnCRdUYnSfATtKMDz5wY+XmcWhApsTuwG0xJVZ9MeLRIcohtDAE7gkEHl8Khtzu3hvBIk4xXVUZZ0nqdh/jAxqrIZnbRy/tPqWppYCDdSDzEQR9MOHD6hrUadaPiRWI9RJ/PCd2nzQqaqMa2SHtzJiAD5gx/tjq+Y4SaYEJYAbbCOUeX6YrL+KNHsTK+VYVPCIBHO3iE8upHLEmXzT0zEQOn6A9PLlg/Wyt+Yjr+YOKlXLCb2PXrjnfJM6bi1RNl+JGL/AFM/l+uLi5wxiqi8oHpET743VNItNuX+uKxmyMoI2OZP8oOMxC2ag88e4bkheLHFKOJqeVnbFxaAAxJojHZRx2QZfL+L8/bb88WYxsu2PGxq0CwbxrhqV0KkLqAOhiJ0sRv1wgZvMVslVGaFO9HwV6auSHy8tsNiUkMpI5tjpppzgL2i7L9/D02VaqgjxqSrKd1aCDtI9zIOIyg2+SOiE0lxfQQy2dp1kFWk6ujCQwIjab+flha7Y9qqOVTwnVmGVhT03AJtLmYgE7H5Y5/xX7K83Rn7urBSR/D1lhqi5RxJI5fxAp3ucB8l9nnEah0rk2S5lnKIvPeWv6gHlhqUzJKPsCZrNTc3eTO8kzt5kk46z2C4A2QpCpUUirWK61ESFJICkTy1ajHIYt9jfslXK1VzGZqirUW6qAQiPzJJJLkcrAc42h0rZMEkgsp6hjHyMj6YTJB8aQ3lVgzN8Q7okhBJE+FRqMbifTqd464j+9l0VyTpYAgAdf5hB+m31xffgRfetU9xSP8A/GJ6PAKY+ItU/vNvkIH0xDxTY3kihayFB3LBSSmtoYzCra39TAg+k3wUpcI0xoJEGZLHUzc2JFjPQ2sBYAYMijyWFAkCALR05YA9tOIvlcqzofGxCqbQpO7ewB354aOHiZ5uQE7W5hlApvVpUqcyxY+JlFwIEk7EGN/eMc64vxXKAStWtWcTEJpT/wC1/wBcU8yruxZ2ZmO5Jk36/vrgjwrspVzBikgYc5MAXiTy/XHSo1ti3qkLb8aqNIUsFM+GxH+mKf3dmMnn++WOlcO+yes06+7A8nk/QfnhnyH2W5WmBr11D6wPl/rh+aXQLON0uBzeJ5wMNHB+ydWpsjRa5UADlvEY67leG0aMCnRUeYE/U3xeanMSBa98I8hhI4R9nCKAarLq6KAb+v8AjDVw7haUZVFkMTJPTaCd4jFw38/SMbrTvibk2GkgfmuAs4YLVZQxgjosmQDY3gWNsaJ2apU10rrUlSsqYMHzHzvgjm+IohCFgHbYeWxOJ8tJkGSORINvK9z5HA8aewPJJEGRyFOmqqiABQALXtgfnsnrcl4sbCOXKTg2UOIq2VDyQYNvT9+eGcbFUhbq0SpOm68gTt1F9o3HKPbFbN5zSsgEtICiLkmw9evzwcq5cgXHz+X6YCBNWZZpkUgAP72nUJ8hG1r4i4votyVWeij93TfU5JZi0bkloEADcmB53ucJXajiIkBtQ7wnQREgxeevPB3jvEVOou8BZJPKb8h6x8sc847x+ShpoToOrxgRYqw8M7GBPkIwabdImt7Yx9iuHZao9TM5x6a06Wg09TBdeggmowmWQEqAdjffDLxz7W8jRUd3UbMMxI00xsBzJaBB5bzjib5k1LsdcyZIE6uQPzxPkuymZqmBTZVP84I9wDfbFWlH+TH4t/x2dT4d9pWTzB01VbLiGId2XR4RJEgyDvAi8YL5HNZfMA/d6yVgNwpGoWG4+LHLP/bCrb+Mt95Xbe8a73EYgyvYrPUz3tGCyfCVaHkNHh6wdxN77jeXLFLqQzjkjvidbOVI6mfkdsbhJtf33wD7G9vBn6jZerTFKuBaDZ4+OxA0uDfSf0OGmplyDfwnqdvfCyhRlOwS9ATjzFhiQdsZiOyg/jG4GFKt25FPPJlnVSrkgMrfCAYljtvytg1S7T5ZswcsKgNYfhhuk/FEbeePXPJWyXivETQUsBIBEk7AG3ytiDhPaFawMxIjY2vgjWUGJuCCPLqPyxSGRbz9yp/2xtUZLfYUjGRiKgpC3+UzA6TiTCjGY8jHs4wYxjw4jqkAeeJDiJacnUfYf5/fTAYUSUxAxjv0549Jx4FvONRrMVIxS45wsZig9JvxCx6MLqfmMX8anGCfP/FsjUoVGp1AQw6jcDmOoIw/fZxxGn3bUjAdjI/qMbDDdx7s3SzaaaguPhcfEp/fI9cce4nk6uSzDJquhHiFp5g+4PnhS6fJHaVpBcess4V+xfar7xFKoZqQSD1C7z++WG00cLxBdFYJ9cYVscUOJdpaNElYqVHWxCraemtoQfPAnMdvxS8VbJZqnRETWAR6YJ2+FpI8wN8Jabqx6lV0MWXVVGlbAEj9+1/fElWqFUsYAAJM2HzxBw7P08xSWvRYPTcGDBGxiINwQQQQcUe1nCHzOSr0acF2Xwg8yCDH0xkgWvZXz9RcxQYkmk9QFKboSTNvEDawNvfAnsrmeIZem9B1p1xT/wCnUqVWUmb6CdLEwYufrGE7N8K4xTyy0u7anTpI0Fe6UKl2Yl9VjzNxtjf7N+31Q1fu2bqkyT3bNFmUHwFomCASCeYubgYooPdiykq0PtD7RaaUWbPU2ylVG092Tr7zo1IgeMdbCDv1xTp/bJkPxd8g5E05B/8AEnGva/IrmKDAgah8BYR4tQG/RhP0PK3N+H9hKrq7sYRGhudjsWgws+YkSMLJ8dlMcIyWzunCeM0M7TL5eqtVQYMbgxMMDcGOuFXNZ9MvTqVKjaFNSoSTuZdgoAG5IAAAvhE4Nw3NcPzK1aLNp1L3iqR46at4tSloPhLEEG048+1DjSGqlBCCizWDAyT3hcgRyIUje/iIwianVBlicXXoEdpO0prVDoBNFW1KdiTpuWG8DUQBtYH0Xabs9RVU6i7KAIEsxMAecnGjVAfhaRzBkEXvb/bcY6N9lHYf7ypzTsVALIhAE8w5E2mfxX2tzxWuK0C0v6PeyX2c1SpZBTLo3jdywUPAPd07GbG7xvIHOOg8N7Foir3zvWcX1ToAbmVC35kb7csMOQyVOjTWlTUKiiwH1JO5JNyTcnEWUz61QWXkYIO46SOWOdwT3LbC8zqlpC5mex4SlCE1YiQwXW4UKB4yPihZ5SeYknAh4BVUVihEghtMAzDE/EGMzy5+eH3WMKfaCvSpq+sDQtQ+KCdJcrsB/WzSbRGIZYKrRbFkbdMR+01UZN6XEaaL3yVNFWYIqI6b2trA1LqETBOOpu4dAw2ZQRPQiROOYds8sv3KuWeVENSYKwYVQwIsdgZKzt4hfHSqFXTTpLUcayqi8As2kTA6+QxTDK4bFzL5aBtQXOMxPWoeI7YzGF5IE0+y1WugFTwoY+EiYGwJ5fI4PcH7NUMt4kQa9i5Mte1untinwSo3dAoYuZEwDc7j09ziy+ceTLE+UfkOX547skmkcOOCfQYfNEbSYg+X+dsQ5jOh2A1sI/CIgzz2wIqZmSfEwmJvbFVVjVtBO4mSecmTfyxG5VaOjjH2MLcRFMTqm+ywWP8ApgvRq6lDG0gH0whp4VjZR1/YtizQzlQDUr6EG7mdMf0iZOHxycvQmSCj7HYMMbTgIudK0zUckA3G0gRMmLY5FxLtQy1mrJUcEt4Gk+Y/In54dunRJKzvBGPBjmX2ffaBVrZg0KpNQOCwebrA29D9DjpKVg2xxrC00SnHmNWcDFbNcTRN9RPQKSfoMEUuHGkYCPnM3WMU6Yop/NU+L5Yr1OzFSp/1c1VPkp0j9cAYL8R41RoKTUcDynxH2xx/tLnvvNd6kQGPnsLDHRU7BUB8RqPO8t/gYv5TsnlqZBWmJGxN/wA8AKdCr9nvZ51cZhl0gAhQbEzufSPnh+qzpOmNUGJ2mLT5TjFQDbGwxjN2wTw3gpRtVQhmlj1Ms0k/CAOYAA54n7R1KQytbvyBTKFTImSwhQBzJYiB1jF/Cl9p61hk1q0VDnL1qVZkNwyowNx0Bv7TywqiorQ1uTVmfZr2eq5ThyJWkVHZ6jJ/JrNl9YAJHUnDMhvhY4d9q3D61Iu1buiBJSoPFtPhAnX0GmZwtdo/tlCqRk8u7gjw16gKJeYZVIlr+mN/Q6jJvaGvjj1agam7IJY6UYHQ6qdQnYnkLTHOcJXZ3IDINWFenrqVyIdFZksCzUtuRO8AGf6cc3btDm2cVataqzKDoZ3OoSd16Cx5XgYdezf2nrXHcZnwMVIL6op1HHI7BGI687SJGG4yWw8o1xsu0eIGlSqPVVkUau7U6jBJaQs3uSPSOQwk8Iz+YpZjVlk7x2VhUUkxUVp1K17zJIJ2N8dQ7YUlq0AjLJgmbwIU3Ft9UD5nC/8AZpkAKZr2Z3JHoqSI9dU+2Gikk0aT3Zmd7fZbuGrLIrEBWoGVfV0Mj4BeWX0xzPNZ1q1WpUcyXJdiBABPIDpAt6Y6l2l7MUc9/FIq5auQNTMhCsLhZEjUfDusGIB5Y5pxThFXLOtOooJ/DBlXvFjbna4xOEYwtJlHJypnnCeGCtWRGJCGS20lf5R/UQMdYy/ateGKwXSyFRpojw6YB0xE+5O8eWOatQOX7g6QxElz/MzBrgnbSCFHmpPPEqZapmmNRaTBTJ1zMx5mATygTvjNOTTvQGl17D+d+2DPM5ZCijkAgIj0Mn64zh32q1gweuutwY1ppVitpDCNLGDbbl64Sc6YuDJvKm3Lef3v8j3CuDg0tSgVSY1BwDBLCQBYzpmMHJwitmhCU3oaT9qGYrNm+4HgZdGXBAGgyFD6juxkys2OnBHIdpKlShpqLFVSQxvMHc2EE9b3InC7UyDVGRFVvCVZVAkAqwgSIMbH2xDmVahmKtSo7K2nSqlvxE+I6R8RIAA5XO9scknGcdItHHKEluxmzyGsKeUnUcy4mbhaNM95VJ53ACA9SML/AGz7SlsyzIZVSQjdAOSjpbHnDe1xolmVl72qq63Y/BpmERdgALljMtygDAHN0FOt9Wsm4kiZ84EHpyjAhBJKLK9tyL6dsM3A/iv/AOUe0FTjMDl4gIuL87Lvz3vjMU4/o3xHjg/HBVK93U0VVmUMSYB8McxJwfXjbG1ddJvDrOkxo3G4u4Fp57Y42MyUqalswaQY2IvPrjoPYzidTNpV79tUQAYAI1b3H9o5Y9Bq+zxYSoLZvtEAStMEsrQWIjaSQo8wrXwSyOfb8csdtQAVjfyseXTAlcooquYvIv6if1OKXH+JMtGoqeEwBq5iY2xmlECk2MmZzyJLNNVpkBhCJ/2jcgeuA3FOOoCHzFSF5LcmxBBCjlvjmNHiNQEHvHMdWY7e+LPaPP8AfVQ0R4RznAoN29j/AMa7VuaQGWzKsQNTKxBHdxFpEdLThDzmeqtOshgZ20wTHKNsC6NTSZ3j6+WNqjagxELeLYTjstFjd2L7Sfc1qkyxfTAgQIB57+2C/Zftu4zk1ajNSrEhgTIToROwHljnYUjxTII2xu2ZOjYfLeYwrgrbG5H0q1XSQwMdI2Np9wRiA9tKIqd0XTvAQCJi5E/ljiI+0fNEIoIRUEKFn8KgCZmcDKmZZ27wsdc65tJYGZ+eFjGSA6Z9Dr2kFyUkRIKnf5/ngNU7Y1FrXQ6AbqQoOk7EGd8c14L23zD5gU3IYMp5AQRHQfvyw45jPMoZjBgdIt9cI5Ndh4jtw7j9OtUamshlEmRysD8iRgnGOI/8VMlbWFh0kBlbSSpmxERGIK/b/N0cxUqJUJ1i6v4ltewgRudo98GM0zODR3MjHhwsp2zJ4R/6h3Q1dz3vd6rTBtMbe2ODcS7VZrM1NVTMVbkkAOwC/wBoBAGKUaMb2dv7bdvzkj3dOkatQjeTCsQYkAGevLl1xype3XEWJ/52oTadISJ3IACW6HAc8QqusPVqPylncyOhkyca0abBlAaATBjeLjfCK/Z0VGKLtREe9RWLHxMdvETJNoFzewG+GbNsKfCaYKGrTllp0228exLMJWAdYIiDEQMLQ4d/zC0tRKFdRDFjMGIN9ogW895wf4vxOtWRqLmn3RIBUUzJO8htVogRHTAbSBBOQqZzsu6ChVdu9V4LEEiSCC1MecfLBnMV6dbMUKaeEGrT8O4UBgQPOB+WNn7OmpTRKdZqaJq0rGoAsZYiTNzf3xDleCtSqpUaqandsGAKgEnYXB2vywJThJXJu0PGM4NqCVHv2ldqGeoaCEDRBZkm7AHw77DUZjnipwnjObytI16V6EjXswUsBfSbxhy459nVGtqqAhIgsAvxQI5ML23vhe7P5Z6VV6VJ9IImGVWWVII8J29jhlLiv2Lx5XXQN/8Ac/O6ydVNwbeOmI5QbReLe+IanFWzLd5Xguo0oqqdKKTLExJLHb/fDEn2ZJVqFnruA7sdKKoC3mBOqwwCHZ+nTqNoNTwbamB5kfhVenPFJOK2JjjKVojrZFayT97WnGv+E6GDB0gibEkc+QI88X27bVB3aBqTUk0qygQ+kHxFbgSRAnacVctkhUXVMcvkBjwcHWSfKenXE+a9l/G7tPYFrqblYAJYiSJUEzAI3jbEVLiNVDIqSdzJMenlOD9XJKJ8KnldQTz54hXILFgB6DB8qa2gPC07s1odts0Ce7FFVJ+Apq3MxO5HljfP8WfMNqdUDAEAosR6Akxjf7iqifMD5mMbjhoN9Tcun+MTc0uh44/b7B1PIKSCxE3Fzfry9cXKVJFBvq2sN/fbFulklkiAY2kTA6D54s0+HLyAuJNv30xKUi0UltFQ5Qchb0/0xmLq5MdF/wDHGYTmPR//2Q=="/>
          <p:cNvSpPr>
            <a:spLocks noChangeAspect="1" noChangeArrowheads="1"/>
          </p:cNvSpPr>
          <p:nvPr/>
        </p:nvSpPr>
        <p:spPr bwMode="auto">
          <a:xfrm>
            <a:off x="0" y="-784225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xQWFRUWGRgaGRgYGBgdGBoXGhcXGhgaGxwdHSYfHRwkGhccHy8gIycpLCwsGh4xNTAqNSYrLCkBCQoKDgwOGg8PGi8kHyQsKSwsLCwsLCwsLSwsLCwsLCwsLCwsLCwsLCwsLCwsLCwsLCwsLCwsLCwsLCwpLCwsLP/AABEIAK0BIwMBIgACEQEDEQH/xAAcAAACAgMBAQAAAAAAAAAAAAAFBgMEAAIHAQj/xABBEAACAQIEAwYDBgUCBQQDAAABAhEDIQAEEjEFQVEGEyJhcYEykaEHFEKxwfAjUmJy0eHxFiQzgpIVF0OiNFPC/8QAGQEAAwEBAQAAAAAAAAAAAAAAAQIDAAQF/8QAKhEAAgICAgICAgIBBQEAAAAAAAECEQMhEjETQSJRBGEycUIjUoGRoRT/2gAMAwEAAhEDEQA/AOfs98bHMHG9Thzgk6dV4sb4rvSZdwRiwtlhM1vjYZn2xWpjy+mMZyMZobZfXMfucSLmrflfA4VMZ3sfvl+zhGh0Xfv/AC5Yz70Tef388UlYkjni5SyjwfCR62H1jnhaK3RjZ0jHlXiDAb43bJMRuPYM35AjGjcJY8mPsB+Zn6YWg80Q/em6nGn3o4mqcNI+JSPVhHL+nGLlxEwkdSWI/OMbQ3P6KvfHqceGtghRyBYeEofQAn9cYeGNtq+QH+MakbyAvvD1P7jGrVGjZvkcFBkXv4m+Z/zjDTIEEBhzJmfztjUbyFCrk6g3BHlb/OKlRyu4PvgnxAB9PhMqILFpLCbA2Gwt1xU0kW+IdOmAutjXb0VhVx6H88XFyzmwDEcoBON1yDi5DD1B/XGuP2ap/QPNU43oseuCC0J2IPsvvyxuMnf4QPaPyjBJ867Keoxz/cYi1GcGTwwGPD6wSPlJjpi6ezjhEamEcMPEWan4T0IZhEeY9MZtLsZST6F1Hvzxsrb74M1uDvEuiL/UOsnmpYcsDq/D2DFVgk7XHyufzwE0xuRCjesY9NaP3/nGrZdxurW8iR84jEYqkjBodOyc1v2f8Y973ynGmVy71GCIpZibAXJwd/4ZSl/+TVAf/wDWsyJ6ncX9MBtIHLdAFqp5TiF3Pn88G3z1BPgohjcSbe5+fI4H5riQaYpoPZvznGi76RKX7ZR7zGAnGNVECRB+g/YjHopkYoSZtTQ4mp08aKPpiaih9MYxapRAsT6YzHtNTGxxmF0ai5VDoTrB+TTvfEBqauRPtjrfFeJ8PQnWVdxbRTJcz0IUwPeMAMuaWYrAUaBpKf5zN9wABIWYIt1HTDRbkSnxiIa5ckiJnaP9hjZ+FQbiPKYPyw9ZzsxUcjxlTFhycjYahEE3641y3Yl4kaZ57/UxhrXtmcpekI9PgZPO3P8A3P8AjFynwMch+Z/MgfTDdV7PvSjvBY7XkeYtti1luEu3wozDyEfUwMV4xSts5nkyN0hUynDFnSzR5TH0WBgrV4P3NtKaoBYnZZ2nmzRexEDG2e7M1lq06j0WJkCVIIECYIWYBJsxiNvX3OcLL16lTWsmqVEAioJ1MATIAGhludhOOTJlV/o68WOTW+wYxqKTJRhIGxDKTtuTI9ZHni3SqHu9TKoLMFQfSW6Xkx0GPF4L39QimVLfCagvRpggK5BmKj7+KYHrglluBNTLd6SaaEyZJsxI1yQLgwx6AnCrLaZSWCq/9J+G8Po0xdQahH/UYSZ8hFhzgbWwbpZtAAJE9dJthbygZarUwNdVFsJ5S2sj3Ke0eeN/vdWTK7SCBuMRw4I5Fym9lM+eWN1BaCXF+EUMwoBAWsPgqoIIJsoYiJHWfUYS8hXZmNOqBqEwepUwwPKQR9NsMB4wVIJUgj8uc7W6jCxx2qor61jV3utYN2DVIi3IhjhlF4p8btA5LNC2thReHAmB67f6Yny3Y41RM6E5v5D+WRcedh64scOcO6I8AltJFiLKWj0OkD3w6GidydQ6QAN7Y2fM4/GIfxcPJcpCllewmXS5BbzqTHsLDbrgoODIqjSgUf2BQR6RODVei7WC2m5npzgY0ahNoHnMzfy8/wBcebLk+z1YyS0gNQ4eCbC3rIx63DxER85+d8FgCLBrDfaeUcsavXHNpvHOZ25YnxRTm2Aa3DEbwkT6gEe2BeZ7L0zYA0ydiLj9+VsNb05JEEjrc/pP+3LEFbIjTMmff9TbBjKUdxZpKM9SQh8R4W1A3NjsRMH/AF8sb0OFVHXUEMRvafrhg7V1VOUq6h+EwP6vw/UfKcJPB+L16HiRmK81Msh9j5TtfHo4vyJTj+zzcv4sYu/QUq5BkYK4Inr7TjDw9W1AmPA9+hUalPsQfnjav2lo11HeowcTBRrbxaSPKx+eBdao9Q6EkFrDe46kcgIvuAMW8lxaZzeFxlosUsnIVxbUJkeYkxjK3DWP4e8PJWVWJPvy8+WC2XyaqFpmGAEAg8xaDfFzgYDEudtkMj4LXI8yPKwGKc0o2idSU6K2WpjJ0v4dqr/EdioIMxB3IuTyFhcnCrnpqM0EhepiTHMne/TyGHPimXNR/CQZkMTyWYaPNm2OwAxRqcLUk2PWwP5xfbEsa5vkyuTJ41XtiaOGNyv6f43/AN8Uny5mIM9L4bM5waxhr+eBNZKqCJkf1QR9b46qZBZUwSaLfyn5eR6Yky1IsgJPlynfFug6SRUVgs30sY5bg+QwycP4BTzNsu6s38s+MD+wkH3AOFbrsfTemKwy0Ys0aW0W/fLDW/YiqDEeL33+t4/PE1DsPVFyv798LziNTF1MqYsfzxmGH/hqr/Kfl/pjMS5o3Fjfw7sTQp9W9bD5D/OC1fLrSXUoCgQCQORMSfQkH2xdUYEdpuMLRpBDTNV60olNd2JH+uKOTehYxS9G1DiK1a1WgCC9MAsrKR4SAfCR6+2L9LL8rgEXB6+vp+QwjdiMgcvWq5nOVhSYIRoYgAqSDqLHfYC3XDdne09Fcv39NxWUnSgpEMXc7KIsOpJ2F8LJ12NHb0W24NTZtTKWPQkwPbEtWpTWzOi6RMFwIHmJ2wi1s1m80pNer3SLJNLLi4H9TGSwHkIxBT4ZSA8BqBlEhjBkXnSSCJjkRebHEJZl7KrC/Q75fiGXrAmlXptpNyrqdJ95A+WBfFuzNQ1Wr5ZlYuAHp1PFTqafhPqOo9MLFbhZQ64p1QYEsoWqJ2mOdjuBMWnHvCeL1sqWqUnpmk1zRYEKsbkQbNIMxbynCqSl0anHsZWzddVAqZEdPAfLyB/PFLiNavUGlMu6qQQQdZ8JEGJAX3Jwb4H2vp5pGhdNRIDpOqJnSwYbqYsbHqBi1mOKdMZpexlYscL4OaTvWqLLsIAEHQvhkEzdiQPQDGtXhh1sw1XuRAk77NMRPUg+RwWzGeJ88UzX3nE3Pi9FOCkvkhb4qhLJTEgkyxm+lSCRbrYc9+WFziWU+81NIIUDUQSLgrED0J54McezVSnUdj4qaoIMjwByZmefg5TsMBcnngtQFjaohAlh4pIKlTBPI2Iw6lJq32L44RlS6L/ZKixrVw5BKpU2JnUmhA4PLaesnHQOF9oIQCtAaB4/wn+6NjHt6YS+yip376FiKNQ3YFjJpm4Fhc9Z9MGEfw32tB36ziGWbUrOyEYuorofsvdZBnaCNvaMQZ7RbUNsKNCoVaabMh56Dp+Y2PuMZmOO11Ilkcf1JfbqpH5YEsqoaP475BsJT6fWbWHXy+mPA6gmFFzPLfC8/aVzIFOnIjm0fKxF8Us12orgkDu15SqG3zP6Y5nM6lhY15jNsB4R/t64A8X7UUqSlgS5G6peNtybD3wlcU4nWqkCpUZl6TA36LbbGuYtRYRFgYH+cOo9WMsdE1LjNTN1pqCF0uEpj4RKkTJ3Pn+yu5niEwQXjcDVEA9fz9sFOz1TTmEnmY+eIcvRQoFe8eG5MWscd0IpSaOLLJqKKGWZ3IIJZiTvFgIuSfXB/h7PSnUlz15jlc2g4pJkadORYk3AJMCG3sbwCJGLVfMLUCmVhbmYFzzjYNHlO+Hkr/o51kSGChnzWTSo0XOppiQARAIGxPnePPF3LV58I0gRHKyi09BAiPOBgPw/MoyWGozPh8za4jrtHI+mLdKiqjQzTpYFiRGph8InnElrc46YjJ18UIo8nbGDLcM00tTSHYTB/DzCDkADbEKohMvqBHIc7+mKrZkted8SGuEMKpZo1QImLxJYgCSIE9D0w0MjiuKEnjUpcmWlpIZDUyQfxFh0HKMC81wuk5IpambmqCY9T8I+eCmX4RUqqWzDmlTF2sApnlN9QjlPsMDKnaUFzSyNOCI1OABbqTsAekiPM2xaOSS22QeKEtRQMqdhMw4krTpDrVqhCBfcKGxQrdj3U3eiYO4qGxFwQSgAM4OFqgPiqINpIEt/9hp5dJxe4ZSr16mmjVZ2gmGCaIH8xCSF5Wvh1knLqhZQhDTv/oqdlOKFNaZrMuJYCl3jSAQTqioQRBhbFuVojD1U7R0KbIteqqGpJUn4SBH4h4Rc9cKXF+ECTQrLpqSAHA8LAiRPMSdgZ8jOFbMdnXSoU3hQ4HUGxEciDaYvItjJ8/i9M0vguS2drXKqbi4PTbGY4lSZ1AUNUUDkrkAegGPcDxMHmR2hDgT2g4Ilc0nYkGk8iOYIhh5WvIuIxnFeMGkUpIoetVnQpMKAsanc8lE/UYFVWq1FbVmnZhHhpUwoUzYjdxfmflhnJLTKU3tBbtBkaBpl2Krb4y0yI2F79IGOcUK5yNMtpu7OVpEmdOr+HNiVOkm2D7ZAFpSlWq1bw9TWVXbYsLCYkoDt7iM9lnzDsKyzUePReQNpiATYzz3nBleTVaETWPd7KeT7RqIqZnL1cuZHj061AO5VjcE9CIwfXtDQdB3dAlSBpYOdJXqNBAxBU7PBXOXy6tURRDlmU8hzP4fJjN7HkVbKE5bNd1I7qoDCiD4+WmJEEBrjywsccU6aDLLJrTH/ACuRatTkorKwidRUxO03Nj+WNM72UDlpRxqt4Kq9DuIGrlY9MZwLi6UaZBZ95gpYTyBkyP8AfE68cqVGYKtjYRJIBsWMdN9vK53o8cIq2hFkm9JiLxTgb5ZC1FgtRBGpE0n8yGA3+WGDhmYq1qNNyml2UFtR0gGLmTy88bcd4eKSCpUqtBI0lQfik6dI+E2BsfcnClxztW1Z2LeEQO7ogjSsCSxgCT1Gwxxy/wBR1BaOyK4L5B+lxWQSzaXBYaANcgHcMIWI5k+2IF42SGFu8EwOTLJAusgMAJPL54Qk4vULELJLHZRLXty5T1xvladdCQqVCSJI6efnG2B4Eu2OskvSGjM8U1Q6ySfA4MW5o3SCCfM6sA6OSUMHH4u80giNJMbD+4ztzOKtDil1SpqEgKbkHTqEgj2PXHuVq926l2JTUykzNifiA5EWM7EjlOHUGlSFlNN20N3Y7KgNVI3FMD/yKnceanBhHGi/UfkcSsFpUEGW0mmTqZgdWsAG5ad5+UYHUeJozd2TDTsYBO9hO9v1xy5YtI6cOWMpX0XAL+GcD+JubTyP6Yv00JI5fv8AxihxEtMWOOds9KC2Vsgku3qOnU404hQOpgCInzxd4fOmdPPr5DbEXEKZ1taII/TE32UvYv1stLrO0kb+eL+dyqig48jHyx5maR1LB9Y88WOJUgtPff533xW+hL3Qs8OMV6Z5B1P1GLuayKlqq6oId9PPnLW94wKrsQwI2n9zi5mapPeVdtTXJ2GosRyuAQZ+uO+N3Z5n5HVfs0yPD2VpJJADCeZ1aYM7iI3j3xdp8MBqbBgLgsIAJnVMj02HIYiaotNFYan1T4hYQrFHgHeCCLdMQ1KryyIgLABtROkhS0C/MWJw7Tbs5otJUwjm873DCnT0wAfWTufU/PpA3tU8wpGotsJPRRHTf6TheylEk6wO9czBU2gDfxCDJI9sMnBsk1NlNVKc1NtUETHwmb+cCQMTcaKyyKtBLL0n1KQD/aSuozEbEwLmbjl0OD+X4elNBWZTrDGU6tHM+297DFLLOlOo2gDQVkGxX2BuDN7Wti3Rz2p1FeA+o9YHhMA9Gg7biRIEjAXZzSbkDnpZ3OhVL0KdNyAikMdSyfEDIPkNjI22wVT7KtChadf2INyPeSb41TIFcxSqMZAptTV7gU6urUhIHI3Emw8I64c8i7AQZYlovJ02PM3iAOtzi+OPJOyc58a4nO+L9jky0mo+oBQW02MmAB1NyLC9xg12XyD5dGZUKM7fA5GshVOkxqkSeU/ixNxmGr0KhHhGYTWCIsyMqap2Acr9MEO1PY+nnFDB2pVBBDqNSkxzE33mxHXBUPoHO1TEbtrxVmzIDgAgBQytGlwFqQbGSFKsOW+1pj7b5mBRqqCWYtGkSSCPEPnJ9sS/8AolRe8zTVih+FU0KokAlpJ3iB1tirx4/eM5Ry1NoVYYlROhdrwI5ySbbdcanzM2nHiCKfFhAkX81efpIxmDWa7IFHKh3PmEkGbyDq5zty2vvjMN5pfQv/zx/wBw5vwc1M53skhaWgKPNjMHbaPlhgy+SWmmkKFHQTF438/OcB6HHmjwKJ6AfmeWJclx9S5SpUJa51CdKwJKwOgvsTjoUFHZFzb0XF4gkOL6UJB8J3gnrB9dOB+fnug090rGyD4mXqx5DyxFW7RolcoC1QyVLsDpHMIqC5m19zbAPifGnqVXLkLyVRcgRzOw52E+oODaQDTi/EWem2WpHQWuxBEAGxZrXjkLSRGFmllhUztHQBoo6vFz0qhVZ9Sw/c4sZjiJLBVUksZ0KLnfxOT5j4ieu+GLgnZXuk7xmJqVbkA+HrpuJgT+eF23YUY1Cx0qWIEwqy0SBYe4HvPLBCpw2p3eik2hjp8cyyMLliT4f+0CN5xJwt0QVHcgMraDqbSqghfiPViYi5sMDO13ayOH1zTDU3WoKJNpEwSykeRgHzxw55uc+KO7BBRV0J3bXtnUzNcLSZtAbTTRV+Np06vMm8cgD85eAfZ2pTvMwxZ+SI1l6hjzM+3rgn9lHBKY1Vqw/i1E/gk7rT2YgHZjIM9IwcztbuVNOLRpBEW6m59/fDJqHxEnb2hYynCBT7tEp06sEh2QaUUn8RnwseRi/wChTLcI16jUg92wVCzMFPKCLmJIi/SwwPzPGKPdhNRpoujkw2cFptaBefXFDjLVKiwruLhiJsTAk784kThJRjfyRSE8jWn0F+IcEWsrirp8lBGoOVF6ZJkCAbSeeEnN8OGX8B8SmWVuTAEz/wBynccsWOHZv7vUR9ZMm6kwWXSzRpG8xF+Zw49oMgc7l1akoXSzGmWMQQSLkqsTGki+/lOEaeJrfxZZNZY0+0COyXGRS10q2qHqag/4VJEaSJmZUSfME4IcV7NmsxRUVmJsCLbXM9MJmSANPYzMeIEQ4Okow/7jPpOHzhXa2qqa0oCrWQGafeaS9Kd0JXcEAEecibA1lvo50qZSyOQqpSqI1QVHonwurE+E6gEJNyUZSL8iMSZmuH2i039oj9cEssHq1taUu7V0XvabwAW8RaY5iw1DeDYzjapwxadRWbTABgKSVEkTJNzsOW315nicnbO5fkrGqQOoeAIp5+K/S3LqMV87mQSZO8cr2jli3xauCUqA6Sk3HjEGxVlF9wDvbCzxfiVOVbVAaZZRJBt+HfrPMRhHht6HxfkXtljPd4tJjTDNVclKYG+prW9AC3/bipw7g2YYaa5ZNEErEGDJG3ve+xx4vaTLNXo941UU6RBlQQzMSAWJ3CqCxNpOwtu59oO0NB2V6bAoKcsTuA2kqD5gTI5SBzxRQcUlQMmb2mInFcno6m/zmw+v54K8KpUu6CNT1atQmbgliqEdfFPSJvhf4txoOQFmF335W532+vpgzkM2USke9VNFNTEMQpI7xy0KbkNzIgCb4dpqKEcucgVl6kDxKQi/CRpKqdztt4pPufaOs1QNVCidVPQSReAWMLy+Fx8sFczS0u4DAKrNFxGkkkMb3lT6b4jeiFpKwm5AVRBJZvhi2m/la2+LwaTtnHNuuJQfNVfCdZBAAXTG1uQHz3xffihI069ZJUa4h1BIBOmLWJj23xcocOKCZ0sbeErA5ASw2t88Z92dxMCdwSIJkbFQAOfkesRgynGT0LFJLfYe7LZWg7JTTMJrIjXU1KRe3do3xOb+IxFoGOhp2PohdJ1G0TP1vN5vJvN8ccCrTDq0qTfXEgXuYmR574Z+GfaFXo0lCuuYAspaWPIAa1N7kXMxhYtRsacHLpjLxb/lT/FP8MizhTBN5DgCFP0Pltjz/wBWOkaKzILQUZGEcoDBhhl4dn6eaohhDAgB0I+FourA7b898A+IfZhkqrF1V6LHc0qjL9Lj6Yfj9HPf2B83ngpPf1jUSqVWWCCDpgTpgbrYwLn3xBnM5mA5DL3tIizUmC1LzIYOYO5OpSN9rDEuc+xqg4E5nNFemtJ87lYIxXrfZ/mMtP3bMMaQ2p1dLN6K0Kow6gxeRSz/ABTMBDToZRzqJ8bkQDIAZiWLHYmbnbpiDgXDHydNhSKvVqQald2EwLkBZNhciSN7ziLM8QzU6TTZYNx3L9LGe88+VsQpw3OZg6QGpo28iDHOIk/LG4yXQU0y1/67l6H8LvANNuW+5PvM4zBLLfZpRCjUSW5yRuTPME/XGYTivsbX0W89mHW8g03Eyi3O9yRyvygjEGRrqtRGDB2tCJe1zysBvcwMCBx+pk2KVB3UbF/gYX8SttcCYmb3xlXtHKyWBL8kAGroABdj88dEZSS2QlV9bC/E+IAhmQCZItsiC0DqYABPQe2NeGdmq2YQu5FNSOZh2HWDGj3vfli32f7MaitXMJCr/wBOmw3JjxOOW1lPqemGZ8oC15BPyPTyn/ONVm9bA/C+zVBLgFibmSbnqeZPqTg5SX98sQ1QqxonVsRH16YlTXsBJ+QHqf0GBJjxQN4Zw0hdWsuHVLMPCsLcRzJYkknmcKP2l8NPeZGioJV6rFiTJYsyF7f2hr+gw2tmGnuSssi+GSdARX0aybeIgE+Wm25wq9oi9PM8Lr1X1qtY05YeIguArHlEH12PXHnwrmd0rcQhluHVK8GlAVSPGfhFtgDvbkPLbFviPBtcIDUYWtYJI3JiOR+Gf84cK45D09Mcf7RdrzmarotV1pqSoRLaiCbkiCZA9MdknF7aOWKktI24nk8tS1L34JHxALUaLzDaJA36csUn4rl6n/zoQNmg6BvFzeZsAYwqgFn009bMTAAnVMxueXrtGCGX7GVj8TJT1AyJZrTcwojrecSycP8AJ0dGJT9bGvuBC1F01dQPjEFSBYRfe5588X+C54tKVKy06a6pDFYOpxbwm9zA98Kf3HPZAd6YrUJDMEuIEAswIlZURIJFgSbYLUKVOqi1qD933jBlmJlSZVt4OveOsc8K0pY6TsNuOTk0U+0fDqdOtqpltJgNNyH8QVyf5XCkT1RubYoUahR6bgCAGDKxOkiCJMXt5Ec8PHFFOao1F7oqPDqErrF9QYeGzBpZZJBjzwk5jLstYpUMVEspB8DrJ8YAG5tIvebYnjk/4vtD5V/khiy/bCloJ7g0x+I6phgJbVImAed+pxpmO0KN4SxU+oM+YMfp7YWKza9Q+JSWWJ5TyPkDuMbnJAt4jMFQJ6WjblivGzm0iWvxF3aChJk3iAQCRvtpK88R0uyxYw7FFJDQb7jax5nfF6k60gFiQLLIssQdMegtyxJmOIVPCw8V5JMfD/pfzwxuT9HlTgCU4hmIjdYmTFtjGAfFK9LT3eswTLRJLATAgDYGT0+eCXEuL6FIB8RFhz9fQYUqdVtRaCSeft/jlgxju2PBNk71zJUKyzYAgXuLADbr7YY2FMVZCBPFpIqFh3kKB4QGAO0Q1seZPM0ssoNUipVYWpreNQ+QN9zthYoa6pCltRiBNyYm2o+mFfz/AODqSeNf2MpzEVNYTu9dNSFbYN/0vp3fv1wapZYUyHqVAYBWW0qefhURtBgDeMJVHMah49bEebGPQ+uGbgmfWof4mpwoaNiwJgCxiSNJvfffCyi0qJTh7DeTq0sxThliDczvExB6Xj3wUzFCnp0qwBIiTYXm/nzwMr1FpaR3VZmIsAVUdSJLAfK+2C+U4hRqAK1HRBEEPLAgEbmxsTueZxz8q9G8L+ykOzAKwIY9SJiJiN4gGwGFPimSqUH1AgML6h8Qv1G/1GOmNkgqM9NtSzBBBBXpqE9eYAERgfneGpVpvqAVrzHWLfvyxWLsg7i9i92L7U1hNbUNQbRUXYECImBadx0kx0w/5bt7TJAqU2QH8QOpR6wJjzjHHM9mmy9VW1huWxlgDdP6pvHmRhpzVKorHSQFjoTy5xJ3/LDOTjtdFFGM+zrtKqGEqZBuCDIPn0OM7vn/AI/QDHP+yHaJMuWWtVApNGmxCq4Jm8kDUD5fD54chxlT8MEfP8sXjktEJY+LLi0ABAFv388RVIUQAB6RiEcXXr9DirmMyGwwlG7OZxmBVSs82/T/ABjMRLF2sFiWjSN9UR5b2wo8c7X5LJs5o0qb5nYsqAAHnLAXjoMMfG+FDMUTTYkAkG3UG3thCyP2YP8AeAWIFOSSTpJ9FBmZ/qFsXutE/QHzX2hcQzAZEqBQZPgWHA6ahccr4uZDifE+7CLmypUmA8M25sWIM+8xth/4R2JpUmlYMyAuhVF4BJAF9vLnbB3M9lKLgakBdR4WuNJ9ot5YSTk+tDxcV3sXex3a1c1WXL16bpX7vVNu6qFQAxQg+exw791ptGOZ8c7NEItCuUQghqb0nIdYsGEidR8UgfXDn2N7QtmqNRayaKtBu7czIbwgrUB3upB9cLCXLT7Dkhx+UeiTM0RTYg6oY6lE2Ls0MPK7AxPM9DhZ7a8PObyaqktUD66JUf8AyopYQTYggEAx0w4V6DNTZdUGbSNoIO4vfr54FZLKCjTUCf4ZYeMk6YBJPnYSNrRtfEMkXF2h8ctClxnte9fhtBrambu8yJ0stRElgRuASCfdcInEq6lSAuiATbYLyg+mDvbjiFJ84+kKQAJAMA1ADrLAfi2E3t64A8G4Cc7mBSTwoT/EYDwogiTvz89zikXew8a0Nn2b9jTUX7xWVlDSVmRqVhYddMeLzLDphxr9ju7Vnp3gAQ8RAmIgDaedvzweVaQQIKiaQoUAMsAAQOfIDHhrM3hUnu+ZYWPPSk3M7TtG2FnGDvkDyz/xFKtwt9zqGkmLuARPOwAkcowGynA1o13oralUU10G+ipqFN9vhVgy29cNXH8w7AhS1NjIBEwL2JBAnz5dCcb9mciKtV3JP8JO6YWgvUCVG9QAEj+445sCqdI6MruHISmqZilW1vbSpGtYIjTEw14JM3mDcWxR4hUoZkAVXIBnxtpUhiLMCBKncbQ2xw69rFpUVIKSkeI27uBOoaYN49BhHfLUd1hCRGkm4kRAPI+Lzx1SgnLslCdRuhfzNCpSJUEVkEQ6CYEnTrHLpa2/pisldoJbw7xMztuZjbpi+aNSm5aotzG41AgcgRsY2JYYFZ7jZP8A0xA5gEjz5SeWKwjJ9izUPRfqZoMiEtMDcc4gfPn74iq9ouSCBBAPMfsmb9MUaWbCMRpuRN+e4id/O+MzVWk5GmmyDmLm/tNsNJcXVWHFjjJW2bNmNY2HmxmT6n9B163xuac07yJggjfa1/0xQZbj4gB1B/LbDDwLgxq1ATScrAGzSYEQBubDlgePltl3lWNUtlBqalgEWTN49euL+X4ELaDcD4ibTMm3pjoGR+z5LM0qOVFbzFpZpOkdf0wd4f2LouJJU8vAQdJHIRYR74aNRRzZM8pta6ONV+EtTa7AtAJiLdN9j5csaZEEsQKcwDIFyIi/6W6469U4LQFRygWoBYllEEgQROxYbEi2w3GIK+So0mE0FQNElbc7GwFvyxFpvfoqs669ih2eytYF5DDLlVIaWALSCCAQY3iQOZ8sGeJcNRAplgKgI8W+oG4I6jfDLl+GrT+GwO43GLBQEQYb1AviDjYzyO7AnCRdUYnSfATtKMDz5wY+XmcWhApsTuwG0xJVZ9MeLRIcohtDAE7gkEHl8Khtzu3hvBIk4xXVUZZ0nqdh/jAxqrIZnbRy/tPqWppYCDdSDzEQR9MOHD6hrUadaPiRWI9RJ/PCd2nzQqaqMa2SHtzJiAD5gx/tjq+Y4SaYEJYAbbCOUeX6YrL+KNHsTK+VYVPCIBHO3iE8upHLEmXzT0zEQOn6A9PLlg/Wyt+Yjr+YOKlXLCb2PXrjnfJM6bi1RNl+JGL/AFM/l+uLi5wxiqi8oHpET743VNItNuX+uKxmyMoI2OZP8oOMxC2ag88e4bkheLHFKOJqeVnbFxaAAxJojHZRx2QZfL+L8/bb88WYxsu2PGxq0CwbxrhqV0KkLqAOhiJ0sRv1wgZvMVslVGaFO9HwV6auSHy8tsNiUkMpI5tjpppzgL2i7L9/D02VaqgjxqSrKd1aCDtI9zIOIyg2+SOiE0lxfQQy2dp1kFWk6ujCQwIjab+flha7Y9qqOVTwnVmGVhT03AJtLmYgE7H5Y5/xX7K83Rn7urBSR/D1lhqi5RxJI5fxAp3ucB8l9nnEah0rk2S5lnKIvPeWv6gHlhqUzJKPsCZrNTc3eTO8kzt5kk46z2C4A2QpCpUUirWK61ESFJICkTy1ajHIYt9jfslXK1VzGZqirUW6qAQiPzJJJLkcrAc42h0rZMEkgsp6hjHyMj6YTJB8aQ3lVgzN8Q7okhBJE+FRqMbifTqd464j+9l0VyTpYAgAdf5hB+m31xffgRfetU9xSP8A/GJ6PAKY+ItU/vNvkIH0xDxTY3kihayFB3LBSSmtoYzCra39TAg+k3wUpcI0xoJEGZLHUzc2JFjPQ2sBYAYMijyWFAkCALR05YA9tOIvlcqzofGxCqbQpO7ewB354aOHiZ5uQE7W5hlApvVpUqcyxY+JlFwIEk7EGN/eMc64vxXKAStWtWcTEJpT/wC1/wBcU8yruxZ2ZmO5Jk36/vrgjwrspVzBikgYc5MAXiTy/XHSo1ti3qkLb8aqNIUsFM+GxH+mKf3dmMnn++WOlcO+yes06+7A8nk/QfnhnyH2W5WmBr11D6wPl/rh+aXQLON0uBzeJ5wMNHB+ydWpsjRa5UADlvEY67leG0aMCnRUeYE/U3xeanMSBa98I8hhI4R9nCKAarLq6KAb+v8AjDVw7haUZVFkMTJPTaCd4jFw38/SMbrTvibk2GkgfmuAs4YLVZQxgjosmQDY3gWNsaJ2apU10rrUlSsqYMHzHzvgjm+IohCFgHbYeWxOJ8tJkGSORINvK9z5HA8aewPJJEGRyFOmqqiABQALXtgfnsnrcl4sbCOXKTg2UOIq2VDyQYNvT9+eGcbFUhbq0SpOm68gTt1F9o3HKPbFbN5zSsgEtICiLkmw9evzwcq5cgXHz+X6YCBNWZZpkUgAP72nUJ8hG1r4i4votyVWeij93TfU5JZi0bkloEADcmB53ucJXajiIkBtQ7wnQREgxeevPB3jvEVOou8BZJPKb8h6x8sc847x+ShpoToOrxgRYqw8M7GBPkIwabdImt7Yx9iuHZao9TM5x6a06Wg09TBdeggmowmWQEqAdjffDLxz7W8jRUd3UbMMxI00xsBzJaBB5bzjib5k1LsdcyZIE6uQPzxPkuymZqmBTZVP84I9wDfbFWlH+TH4t/x2dT4d9pWTzB01VbLiGId2XR4RJEgyDvAi8YL5HNZfMA/d6yVgNwpGoWG4+LHLP/bCrb+Mt95Xbe8a73EYgyvYrPUz3tGCyfCVaHkNHh6wdxN77jeXLFLqQzjkjvidbOVI6mfkdsbhJtf33wD7G9vBn6jZerTFKuBaDZ4+OxA0uDfSf0OGmplyDfwnqdvfCyhRlOwS9ATjzFhiQdsZiOyg/jG4GFKt25FPPJlnVSrkgMrfCAYljtvytg1S7T5ZswcsKgNYfhhuk/FEbeePXPJWyXivETQUsBIBEk7AG3ytiDhPaFawMxIjY2vgjWUGJuCCPLqPyxSGRbz9yp/2xtUZLfYUjGRiKgpC3+UzA6TiTCjGY8jHs4wYxjw4jqkAeeJDiJacnUfYf5/fTAYUSUxAxjv0549Jx4FvONRrMVIxS45wsZig9JvxCx6MLqfmMX8anGCfP/FsjUoVGp1AQw6jcDmOoIw/fZxxGn3bUjAdjI/qMbDDdx7s3SzaaaguPhcfEp/fI9cce4nk6uSzDJquhHiFp5g+4PnhS6fJHaVpBcess4V+xfar7xFKoZqQSD1C7z++WG00cLxBdFYJ9cYVscUOJdpaNElYqVHWxCraemtoQfPAnMdvxS8VbJZqnRETWAR6YJ2+FpI8wN8Jabqx6lV0MWXVVGlbAEj9+1/fElWqFUsYAAJM2HzxBw7P08xSWvRYPTcGDBGxiINwQQQQcUe1nCHzOSr0acF2Xwg8yCDH0xkgWvZXz9RcxQYkmk9QFKboSTNvEDawNvfAnsrmeIZem9B1p1xT/wCnUqVWUmb6CdLEwYufrGE7N8K4xTyy0u7anTpI0Fe6UKl2Yl9VjzNxtjf7N+31Q1fu2bqkyT3bNFmUHwFomCASCeYubgYooPdiykq0PtD7RaaUWbPU2ylVG092Tr7zo1IgeMdbCDv1xTp/bJkPxd8g5E05B/8AEnGva/IrmKDAgah8BYR4tQG/RhP0PK3N+H9hKrq7sYRGhudjsWgws+YkSMLJ8dlMcIyWzunCeM0M7TL5eqtVQYMbgxMMDcGOuFXNZ9MvTqVKjaFNSoSTuZdgoAG5IAAAvhE4Nw3NcPzK1aLNp1L3iqR46at4tSloPhLEEG048+1DjSGqlBCCizWDAyT3hcgRyIUje/iIwianVBlicXXoEdpO0prVDoBNFW1KdiTpuWG8DUQBtYH0Xabs9RVU6i7KAIEsxMAecnGjVAfhaRzBkEXvb/bcY6N9lHYf7ypzTsVALIhAE8w5E2mfxX2tzxWuK0C0v6PeyX2c1SpZBTLo3jdywUPAPd07GbG7xvIHOOg8N7Foir3zvWcX1ToAbmVC35kb7csMOQyVOjTWlTUKiiwH1JO5JNyTcnEWUz61QWXkYIO46SOWOdwT3LbC8zqlpC5mex4SlCE1YiQwXW4UKB4yPihZ5SeYknAh4BVUVihEghtMAzDE/EGMzy5+eH3WMKfaCvSpq+sDQtQ+KCdJcrsB/WzSbRGIZYKrRbFkbdMR+01UZN6XEaaL3yVNFWYIqI6b2trA1LqETBOOpu4dAw2ZQRPQiROOYds8sv3KuWeVENSYKwYVQwIsdgZKzt4hfHSqFXTTpLUcayqi8As2kTA6+QxTDK4bFzL5aBtQXOMxPWoeI7YzGF5IE0+y1WugFTwoY+EiYGwJ5fI4PcH7NUMt4kQa9i5Mte1untinwSo3dAoYuZEwDc7j09ziy+ceTLE+UfkOX547skmkcOOCfQYfNEbSYg+X+dsQ5jOh2A1sI/CIgzz2wIqZmSfEwmJvbFVVjVtBO4mSecmTfyxG5VaOjjH2MLcRFMTqm+ywWP8ApgvRq6lDG0gH0whp4VjZR1/YtizQzlQDUr6EG7mdMf0iZOHxycvQmSCj7HYMMbTgIudK0zUckA3G0gRMmLY5FxLtQy1mrJUcEt4Gk+Y/In54dunRJKzvBGPBjmX2ffaBVrZg0KpNQOCwebrA29D9DjpKVg2xxrC00SnHmNWcDFbNcTRN9RPQKSfoMEUuHGkYCPnM3WMU6Yop/NU+L5Yr1OzFSp/1c1VPkp0j9cAYL8R41RoKTUcDynxH2xx/tLnvvNd6kQGPnsLDHRU7BUB8RqPO8t/gYv5TsnlqZBWmJGxN/wA8AKdCr9nvZ51cZhl0gAhQbEzufSPnh+qzpOmNUGJ2mLT5TjFQDbGwxjN2wTw3gpRtVQhmlj1Ms0k/CAOYAA54n7R1KQytbvyBTKFTImSwhQBzJYiB1jF/Cl9p61hk1q0VDnL1qVZkNwyowNx0Bv7TywqiorQ1uTVmfZr2eq5ThyJWkVHZ6jJ/JrNl9YAJHUnDMhvhY4d9q3D61Iu1buiBJSoPFtPhAnX0GmZwtdo/tlCqRk8u7gjw16gKJeYZVIlr+mN/Q6jJvaGvjj1agam7IJY6UYHQ6qdQnYnkLTHOcJXZ3IDINWFenrqVyIdFZksCzUtuRO8AGf6cc3btDm2cVataqzKDoZ3OoSd16Cx5XgYdezf2nrXHcZnwMVIL6op1HHI7BGI687SJGG4yWw8o1xsu0eIGlSqPVVkUau7U6jBJaQs3uSPSOQwk8Iz+YpZjVlk7x2VhUUkxUVp1K17zJIJ2N8dQ7YUlq0AjLJgmbwIU3Ft9UD5nC/8AZpkAKZr2Z3JHoqSI9dU+2Gikk0aT3Zmd7fZbuGrLIrEBWoGVfV0Mj4BeWX0xzPNZ1q1WpUcyXJdiBABPIDpAt6Y6l2l7MUc9/FIq5auQNTMhCsLhZEjUfDusGIB5Y5pxThFXLOtOooJ/DBlXvFjbna4xOEYwtJlHJypnnCeGCtWRGJCGS20lf5R/UQMdYy/ateGKwXSyFRpojw6YB0xE+5O8eWOatQOX7g6QxElz/MzBrgnbSCFHmpPPEqZapmmNRaTBTJ1zMx5mATygTvjNOTTvQGl17D+d+2DPM5ZCijkAgIj0Mn64zh32q1gweuutwY1ppVitpDCNLGDbbl64Sc6YuDJvKm3Lef3v8j3CuDg0tSgVSY1BwDBLCQBYzpmMHJwitmhCU3oaT9qGYrNm+4HgZdGXBAGgyFD6juxkys2OnBHIdpKlShpqLFVSQxvMHc2EE9b3InC7UyDVGRFVvCVZVAkAqwgSIMbH2xDmVahmKtSo7K2nSqlvxE+I6R8RIAA5XO9scknGcdItHHKEluxmzyGsKeUnUcy4mbhaNM95VJ53ACA9SML/AGz7SlsyzIZVSQjdAOSjpbHnDe1xolmVl72qq63Y/BpmERdgALljMtygDAHN0FOt9Wsm4kiZ84EHpyjAhBJKLK9tyL6dsM3A/iv/AOUe0FTjMDl4gIuL87Lvz3vjMU4/o3xHjg/HBVK93U0VVmUMSYB8McxJwfXjbG1ddJvDrOkxo3G4u4Fp57Y42MyUqalswaQY2IvPrjoPYzidTNpV79tUQAYAI1b3H9o5Y9Bq+zxYSoLZvtEAStMEsrQWIjaSQo8wrXwSyOfb8csdtQAVjfyseXTAlcooquYvIv6if1OKXH+JMtGoqeEwBq5iY2xmlECk2MmZzyJLNNVpkBhCJ/2jcgeuA3FOOoCHzFSF5LcmxBBCjlvjmNHiNQEHvHMdWY7e+LPaPP8AfVQ0R4RznAoN29j/AMa7VuaQGWzKsQNTKxBHdxFpEdLThDzmeqtOshgZ20wTHKNsC6NTSZ3j6+WNqjagxELeLYTjstFjd2L7Sfc1qkyxfTAgQIB57+2C/Zftu4zk1ajNSrEhgTIToROwHljnYUjxTII2xu2ZOjYfLeYwrgrbG5H0q1XSQwMdI2Np9wRiA9tKIqd0XTvAQCJi5E/ljiI+0fNEIoIRUEKFn8KgCZmcDKmZZ27wsdc65tJYGZ+eFjGSA6Z9Dr2kFyUkRIKnf5/ngNU7Y1FrXQ6AbqQoOk7EGd8c14L23zD5gU3IYMp5AQRHQfvyw45jPMoZjBgdIt9cI5Ndh4jtw7j9OtUamshlEmRysD8iRgnGOI/8VMlbWFh0kBlbSSpmxERGIK/b/N0cxUqJUJ1i6v4ltewgRudo98GM0zODR3MjHhwsp2zJ4R/6h3Q1dz3vd6rTBtMbe2ODcS7VZrM1NVTMVbkkAOwC/wBoBAGKUaMb2dv7bdvzkj3dOkatQjeTCsQYkAGevLl1xype3XEWJ/52oTadISJ3IACW6HAc8QqusPVqPylncyOhkyca0abBlAaATBjeLjfCK/Z0VGKLtREe9RWLHxMdvETJNoFzewG+GbNsKfCaYKGrTllp0228exLMJWAdYIiDEQMLQ4d/zC0tRKFdRDFjMGIN9ogW895wf4vxOtWRqLmn3RIBUUzJO8htVogRHTAbSBBOQqZzsu6ChVdu9V4LEEiSCC1MecfLBnMV6dbMUKaeEGrT8O4UBgQPOB+WNn7OmpTRKdZqaJq0rGoAsZYiTNzf3xDleCtSqpUaqandsGAKgEnYXB2vywJThJXJu0PGM4NqCVHv2ldqGeoaCEDRBZkm7AHw77DUZjnipwnjObytI16V6EjXswUsBfSbxhy459nVGtqqAhIgsAvxQI5ML23vhe7P5Z6VV6VJ9IImGVWWVII8J29jhlLiv2Lx5XXQN/8Ac/O6ydVNwbeOmI5QbReLe+IanFWzLd5Xguo0oqqdKKTLExJLHb/fDEn2ZJVqFnruA7sdKKoC3mBOqwwCHZ+nTqNoNTwbamB5kfhVenPFJOK2JjjKVojrZFayT97WnGv+E6GDB0gibEkc+QI88X27bVB3aBqTUk0qygQ+kHxFbgSRAnacVctkhUXVMcvkBjwcHWSfKenXE+a9l/G7tPYFrqblYAJYiSJUEzAI3jbEVLiNVDIqSdzJMenlOD9XJKJ8KnldQTz54hXILFgB6DB8qa2gPC07s1odts0Ce7FFVJ+Apq3MxO5HljfP8WfMNqdUDAEAosR6Akxjf7iqifMD5mMbjhoN9Tcun+MTc0uh44/b7B1PIKSCxE3Fzfry9cXKVJFBvq2sN/fbFulklkiAY2kTA6D54s0+HLyAuJNv30xKUi0UltFQ5Qchb0/0xmLq5MdF/wDHGYTmPR//2Q=="/>
          <p:cNvSpPr>
            <a:spLocks noChangeAspect="1" noChangeArrowheads="1"/>
          </p:cNvSpPr>
          <p:nvPr/>
        </p:nvSpPr>
        <p:spPr bwMode="auto">
          <a:xfrm>
            <a:off x="152400" y="-631825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UUExQWFRUWGRgaGRgYGBgdGBoXGhcXGhgaGxwdHSYfHRwkGhccHy8gIycpLCwsGh4xNTAqNSYrLCkBCQoKDgwOGg8PGi8kHyQsKSwsLCwsLCwsLSwsLCwsLCwsLCwsLCwsLCwsLCwsLCwsLCwsLCwsLCwsLCwpLCwsLP/AABEIAK0BIwMBIgACEQEDEQH/xAAcAAACAgMBAQAAAAAAAAAAAAAFBgMEAAIHAQj/xABBEAACAQIEAwYDBgUCBQQDAAABAhEDIQAEEjEFQVEGEyJhcYEykaEHFEKxwfAjUmJy0eHxFiQzgpIVF0OiNFPC/8QAGQEAAwEBAQAAAAAAAAAAAAAAAQIDAAQF/8QAKhEAAgICAgICAgIBBQEAAAAAAAECEQMhEjETQSJRBGEycUIjUoGRoRT/2gAMAwEAAhEDEQA/AOfs98bHMHG9Thzgk6dV4sb4rvSZdwRiwtlhM1vjYZn2xWpjy+mMZyMZobZfXMfucSLmrflfA4VMZ3sfvl+zhGh0Xfv/AC5Yz70Tef388UlYkjni5SyjwfCR62H1jnhaK3RjZ0jHlXiDAb43bJMRuPYM35AjGjcJY8mPsB+Zn6YWg80Q/em6nGn3o4mqcNI+JSPVhHL+nGLlxEwkdSWI/OMbQ3P6KvfHqceGtghRyBYeEofQAn9cYeGNtq+QH+MakbyAvvD1P7jGrVGjZvkcFBkXv4m+Z/zjDTIEEBhzJmfztjUbyFCrk6g3BHlb/OKlRyu4PvgnxAB9PhMqILFpLCbA2Gwt1xU0kW+IdOmAutjXb0VhVx6H88XFyzmwDEcoBON1yDi5DD1B/XGuP2ap/QPNU43oseuCC0J2IPsvvyxuMnf4QPaPyjBJ867Keoxz/cYi1GcGTwwGPD6wSPlJjpi6ezjhEamEcMPEWan4T0IZhEeY9MZtLsZST6F1Hvzxsrb74M1uDvEuiL/UOsnmpYcsDq/D2DFVgk7XHyufzwE0xuRCjesY9NaP3/nGrZdxurW8iR84jEYqkjBodOyc1v2f8Y973ynGmVy71GCIpZibAXJwd/4ZSl/+TVAf/wDWsyJ6ncX9MBtIHLdAFqp5TiF3Pn88G3z1BPgohjcSbe5+fI4H5riQaYpoPZvznGi76RKX7ZR7zGAnGNVECRB+g/YjHopkYoSZtTQ4mp08aKPpiaih9MYxapRAsT6YzHtNTGxxmF0ai5VDoTrB+TTvfEBqauRPtjrfFeJ8PQnWVdxbRTJcz0IUwPeMAMuaWYrAUaBpKf5zN9wABIWYIt1HTDRbkSnxiIa5ckiJnaP9hjZ+FQbiPKYPyw9ZzsxUcjxlTFhycjYahEE3641y3Yl4kaZ57/UxhrXtmcpekI9PgZPO3P8A3P8AjFynwMch+Z/MgfTDdV7PvSjvBY7XkeYtti1luEu3wozDyEfUwMV4xSts5nkyN0hUynDFnSzR5TH0WBgrV4P3NtKaoBYnZZ2nmzRexEDG2e7M1lq06j0WJkCVIIECYIWYBJsxiNvX3OcLL16lTWsmqVEAioJ1MATIAGhludhOOTJlV/o68WOTW+wYxqKTJRhIGxDKTtuTI9ZHni3SqHu9TKoLMFQfSW6Xkx0GPF4L39QimVLfCagvRpggK5BmKj7+KYHrglluBNTLd6SaaEyZJsxI1yQLgwx6AnCrLaZSWCq/9J+G8Po0xdQahH/UYSZ8hFhzgbWwbpZtAAJE9dJthbygZarUwNdVFsJ5S2sj3Ke0eeN/vdWTK7SCBuMRw4I5Fym9lM+eWN1BaCXF+EUMwoBAWsPgqoIIJsoYiJHWfUYS8hXZmNOqBqEwepUwwPKQR9NsMB4wVIJUgj8uc7W6jCxx2qor61jV3utYN2DVIi3IhjhlF4p8btA5LNC2thReHAmB67f6Yny3Y41RM6E5v5D+WRcedh64scOcO6I8AltJFiLKWj0OkD3w6GidydQ6QAN7Y2fM4/GIfxcPJcpCllewmXS5BbzqTHsLDbrgoODIqjSgUf2BQR6RODVei7WC2m5npzgY0ahNoHnMzfy8/wBcebLk+z1YyS0gNQ4eCbC3rIx63DxER85+d8FgCLBrDfaeUcsavXHNpvHOZ25YnxRTm2Aa3DEbwkT6gEe2BeZ7L0zYA0ydiLj9+VsNb05JEEjrc/pP+3LEFbIjTMmff9TbBjKUdxZpKM9SQh8R4W1A3NjsRMH/AF8sb0OFVHXUEMRvafrhg7V1VOUq6h+EwP6vw/UfKcJPB+L16HiRmK81Msh9j5TtfHo4vyJTj+zzcv4sYu/QUq5BkYK4Inr7TjDw9W1AmPA9+hUalPsQfnjav2lo11HeowcTBRrbxaSPKx+eBdao9Q6EkFrDe46kcgIvuAMW8lxaZzeFxlosUsnIVxbUJkeYkxjK3DWP4e8PJWVWJPvy8+WC2XyaqFpmGAEAg8xaDfFzgYDEudtkMj4LXI8yPKwGKc0o2idSU6K2WpjJ0v4dqr/EdioIMxB3IuTyFhcnCrnpqM0EhepiTHMne/TyGHPimXNR/CQZkMTyWYaPNm2OwAxRqcLUk2PWwP5xfbEsa5vkyuTJ41XtiaOGNyv6f43/AN8Uny5mIM9L4bM5waxhr+eBNZKqCJkf1QR9b46qZBZUwSaLfyn5eR6Yky1IsgJPlynfFug6SRUVgs30sY5bg+QwycP4BTzNsu6s38s+MD+wkH3AOFbrsfTemKwy0Ys0aW0W/fLDW/YiqDEeL33+t4/PE1DsPVFyv798LziNTF1MqYsfzxmGH/hqr/Kfl/pjMS5o3Fjfw7sTQp9W9bD5D/OC1fLrSXUoCgQCQORMSfQkH2xdUYEdpuMLRpBDTNV60olNd2JH+uKOTehYxS9G1DiK1a1WgCC9MAsrKR4SAfCR6+2L9LL8rgEXB6+vp+QwjdiMgcvWq5nOVhSYIRoYgAqSDqLHfYC3XDdne09Fcv39NxWUnSgpEMXc7KIsOpJ2F8LJ12NHb0W24NTZtTKWPQkwPbEtWpTWzOi6RMFwIHmJ2wi1s1m80pNer3SLJNLLi4H9TGSwHkIxBT4ZSA8BqBlEhjBkXnSSCJjkRebHEJZl7KrC/Q75fiGXrAmlXptpNyrqdJ95A+WBfFuzNQ1Wr5ZlYuAHp1PFTqafhPqOo9MLFbhZQ64p1QYEsoWqJ2mOdjuBMWnHvCeL1sqWqUnpmk1zRYEKsbkQbNIMxbynCqSl0anHsZWzddVAqZEdPAfLyB/PFLiNavUGlMu6qQQQdZ8JEGJAX3Jwb4H2vp5pGhdNRIDpOqJnSwYbqYsbHqBi1mOKdMZpexlYscL4OaTvWqLLsIAEHQvhkEzdiQPQDGtXhh1sw1XuRAk77NMRPUg+RwWzGeJ88UzX3nE3Pi9FOCkvkhb4qhLJTEgkyxm+lSCRbrYc9+WFziWU+81NIIUDUQSLgrED0J54McezVSnUdj4qaoIMjwByZmefg5TsMBcnngtQFjaohAlh4pIKlTBPI2Iw6lJq32L44RlS6L/ZKixrVw5BKpU2JnUmhA4PLaesnHQOF9oIQCtAaB4/wn+6NjHt6YS+yip376FiKNQ3YFjJpm4Fhc9Z9MGEfw32tB36ziGWbUrOyEYuorofsvdZBnaCNvaMQZ7RbUNsKNCoVaabMh56Dp+Y2PuMZmOO11Ilkcf1JfbqpH5YEsqoaP475BsJT6fWbWHXy+mPA6gmFFzPLfC8/aVzIFOnIjm0fKxF8Us12orgkDu15SqG3zP6Y5nM6lhY15jNsB4R/t64A8X7UUqSlgS5G6peNtybD3wlcU4nWqkCpUZl6TA36LbbGuYtRYRFgYH+cOo9WMsdE1LjNTN1pqCF0uEpj4RKkTJ3Pn+yu5niEwQXjcDVEA9fz9sFOz1TTmEnmY+eIcvRQoFe8eG5MWscd0IpSaOLLJqKKGWZ3IIJZiTvFgIuSfXB/h7PSnUlz15jlc2g4pJkadORYk3AJMCG3sbwCJGLVfMLUCmVhbmYFzzjYNHlO+Hkr/o51kSGChnzWTSo0XOppiQARAIGxPnePPF3LV58I0gRHKyi09BAiPOBgPw/MoyWGozPh8za4jrtHI+mLdKiqjQzTpYFiRGph8InnElrc46YjJ18UIo8nbGDLcM00tTSHYTB/DzCDkADbEKohMvqBHIc7+mKrZkted8SGuEMKpZo1QImLxJYgCSIE9D0w0MjiuKEnjUpcmWlpIZDUyQfxFh0HKMC81wuk5IpambmqCY9T8I+eCmX4RUqqWzDmlTF2sApnlN9QjlPsMDKnaUFzSyNOCI1OABbqTsAekiPM2xaOSS22QeKEtRQMqdhMw4krTpDrVqhCBfcKGxQrdj3U3eiYO4qGxFwQSgAM4OFqgPiqINpIEt/9hp5dJxe4ZSr16mmjVZ2gmGCaIH8xCSF5Wvh1knLqhZQhDTv/oqdlOKFNaZrMuJYCl3jSAQTqioQRBhbFuVojD1U7R0KbIteqqGpJUn4SBH4h4Rc9cKXF+ECTQrLpqSAHA8LAiRPMSdgZ8jOFbMdnXSoU3hQ4HUGxEciDaYvItjJ8/i9M0vguS2drXKqbi4PTbGY4lSZ1AUNUUDkrkAegGPcDxMHmR2hDgT2g4Ilc0nYkGk8iOYIhh5WvIuIxnFeMGkUpIoetVnQpMKAsanc8lE/UYFVWq1FbVmnZhHhpUwoUzYjdxfmflhnJLTKU3tBbtBkaBpl2Krb4y0yI2F79IGOcUK5yNMtpu7OVpEmdOr+HNiVOkm2D7ZAFpSlWq1bw9TWVXbYsLCYkoDt7iM9lnzDsKyzUePReQNpiATYzz3nBleTVaETWPd7KeT7RqIqZnL1cuZHj061AO5VjcE9CIwfXtDQdB3dAlSBpYOdJXqNBAxBU7PBXOXy6tURRDlmU8hzP4fJjN7HkVbKE5bNd1I7qoDCiD4+WmJEEBrjywsccU6aDLLJrTH/ACuRatTkorKwidRUxO03Nj+WNM72UDlpRxqt4Kq9DuIGrlY9MZwLi6UaZBZ95gpYTyBkyP8AfE68cqVGYKtjYRJIBsWMdN9vK53o8cIq2hFkm9JiLxTgb5ZC1FgtRBGpE0n8yGA3+WGDhmYq1qNNyml2UFtR0gGLmTy88bcd4eKSCpUqtBI0lQfik6dI+E2BsfcnClxztW1Z2LeEQO7ogjSsCSxgCT1Gwxxy/wBR1BaOyK4L5B+lxWQSzaXBYaANcgHcMIWI5k+2IF42SGFu8EwOTLJAusgMAJPL54Qk4vULELJLHZRLXty5T1xvladdCQqVCSJI6efnG2B4Eu2OskvSGjM8U1Q6ySfA4MW5o3SCCfM6sA6OSUMHH4u80giNJMbD+4ztzOKtDil1SpqEgKbkHTqEgj2PXHuVq926l2JTUykzNifiA5EWM7EjlOHUGlSFlNN20N3Y7KgNVI3FMD/yKnceanBhHGi/UfkcSsFpUEGW0mmTqZgdWsAG5ad5+UYHUeJozd2TDTsYBO9hO9v1xy5YtI6cOWMpX0XAL+GcD+JubTyP6Yv00JI5fv8AxihxEtMWOOds9KC2Vsgku3qOnU404hQOpgCInzxd4fOmdPPr5DbEXEKZ1taII/TE32UvYv1stLrO0kb+eL+dyqig48jHyx5maR1LB9Y88WOJUgtPff533xW+hL3Qs8OMV6Z5B1P1GLuayKlqq6oId9PPnLW94wKrsQwI2n9zi5mapPeVdtTXJ2GosRyuAQZ+uO+N3Z5n5HVfs0yPD2VpJJADCeZ1aYM7iI3j3xdp8MBqbBgLgsIAJnVMj02HIYiaotNFYan1T4hYQrFHgHeCCLdMQ1KryyIgLABtROkhS0C/MWJw7Tbs5otJUwjm873DCnT0wAfWTufU/PpA3tU8wpGotsJPRRHTf6TheylEk6wO9czBU2gDfxCDJI9sMnBsk1NlNVKc1NtUETHwmb+cCQMTcaKyyKtBLL0n1KQD/aSuozEbEwLmbjl0OD+X4elNBWZTrDGU6tHM+297DFLLOlOo2gDQVkGxX2BuDN7Wti3Rz2p1FeA+o9YHhMA9Gg7biRIEjAXZzSbkDnpZ3OhVL0KdNyAikMdSyfEDIPkNjI22wVT7KtChadf2INyPeSb41TIFcxSqMZAptTV7gU6urUhIHI3Emw8I64c8i7AQZYlovJ02PM3iAOtzi+OPJOyc58a4nO+L9jky0mo+oBQW02MmAB1NyLC9xg12XyD5dGZUKM7fA5GshVOkxqkSeU/ixNxmGr0KhHhGYTWCIsyMqap2Acr9MEO1PY+nnFDB2pVBBDqNSkxzE33mxHXBUPoHO1TEbtrxVmzIDgAgBQytGlwFqQbGSFKsOW+1pj7b5mBRqqCWYtGkSSCPEPnJ9sS/8AolRe8zTVih+FU0KokAlpJ3iB1tirx4/eM5Ry1NoVYYlROhdrwI5ySbbdcanzM2nHiCKfFhAkX81efpIxmDWa7IFHKh3PmEkGbyDq5zty2vvjMN5pfQv/zx/wBw5vwc1M53skhaWgKPNjMHbaPlhgy+SWmmkKFHQTF438/OcB6HHmjwKJ6AfmeWJclx9S5SpUJa51CdKwJKwOgvsTjoUFHZFzb0XF4gkOL6UJB8J3gnrB9dOB+fnug090rGyD4mXqx5DyxFW7RolcoC1QyVLsDpHMIqC5m19zbAPifGnqVXLkLyVRcgRzOw52E+oODaQDTi/EWem2WpHQWuxBEAGxZrXjkLSRGFmllhUztHQBoo6vFz0qhVZ9Sw/c4sZjiJLBVUksZ0KLnfxOT5j4ieu+GLgnZXuk7xmJqVbkA+HrpuJgT+eF23YUY1Cx0qWIEwqy0SBYe4HvPLBCpw2p3eik2hjp8cyyMLliT4f+0CN5xJwt0QVHcgMraDqbSqghfiPViYi5sMDO13ayOH1zTDU3WoKJNpEwSykeRgHzxw55uc+KO7BBRV0J3bXtnUzNcLSZtAbTTRV+Np06vMm8cgD85eAfZ2pTvMwxZ+SI1l6hjzM+3rgn9lHBKY1Vqw/i1E/gk7rT2YgHZjIM9IwcztbuVNOLRpBEW6m59/fDJqHxEnb2hYynCBT7tEp06sEh2QaUUn8RnwseRi/wChTLcI16jUg92wVCzMFPKCLmJIi/SwwPzPGKPdhNRpoujkw2cFptaBefXFDjLVKiwruLhiJsTAk784kThJRjfyRSE8jWn0F+IcEWsrirp8lBGoOVF6ZJkCAbSeeEnN8OGX8B8SmWVuTAEz/wBynccsWOHZv7vUR9ZMm6kwWXSzRpG8xF+Zw49oMgc7l1akoXSzGmWMQQSLkqsTGki+/lOEaeJrfxZZNZY0+0COyXGRS10q2qHqag/4VJEaSJmZUSfME4IcV7NmsxRUVmJsCLbXM9MJmSANPYzMeIEQ4Okow/7jPpOHzhXa2qqa0oCrWQGafeaS9Kd0JXcEAEecibA1lvo50qZSyOQqpSqI1QVHonwurE+E6gEJNyUZSL8iMSZmuH2i039oj9cEssHq1taUu7V0XvabwAW8RaY5iw1DeDYzjapwxadRWbTABgKSVEkTJNzsOW315nicnbO5fkrGqQOoeAIp5+K/S3LqMV87mQSZO8cr2jli3xauCUqA6Sk3HjEGxVlF9wDvbCzxfiVOVbVAaZZRJBt+HfrPMRhHht6HxfkXtljPd4tJjTDNVclKYG+prW9AC3/bipw7g2YYaa5ZNEErEGDJG3ve+xx4vaTLNXo941UU6RBlQQzMSAWJ3CqCxNpOwtu59oO0NB2V6bAoKcsTuA2kqD5gTI5SBzxRQcUlQMmb2mInFcno6m/zmw+v54K8KpUu6CNT1atQmbgliqEdfFPSJvhf4txoOQFmF335W532+vpgzkM2USke9VNFNTEMQpI7xy0KbkNzIgCb4dpqKEcucgVl6kDxKQi/CRpKqdztt4pPufaOs1QNVCidVPQSReAWMLy+Fx8sFczS0u4DAKrNFxGkkkMb3lT6b4jeiFpKwm5AVRBJZvhi2m/la2+LwaTtnHNuuJQfNVfCdZBAAXTG1uQHz3xffihI069ZJUa4h1BIBOmLWJj23xcocOKCZ0sbeErA5ASw2t88Z92dxMCdwSIJkbFQAOfkesRgynGT0LFJLfYe7LZWg7JTTMJrIjXU1KRe3do3xOb+IxFoGOhp2PohdJ1G0TP1vN5vJvN8ccCrTDq0qTfXEgXuYmR574Z+GfaFXo0lCuuYAspaWPIAa1N7kXMxhYtRsacHLpjLxb/lT/FP8MizhTBN5DgCFP0Pltjz/wBWOkaKzILQUZGEcoDBhhl4dn6eaohhDAgB0I+FourA7b898A+IfZhkqrF1V6LHc0qjL9Lj6Yfj9HPf2B83ngpPf1jUSqVWWCCDpgTpgbrYwLn3xBnM5mA5DL3tIizUmC1LzIYOYO5OpSN9rDEuc+xqg4E5nNFemtJ87lYIxXrfZ/mMtP3bMMaQ2p1dLN6K0Kow6gxeRSz/ABTMBDToZRzqJ8bkQDIAZiWLHYmbnbpiDgXDHydNhSKvVqQald2EwLkBZNhciSN7ziLM8QzU6TTZYNx3L9LGe88+VsQpw3OZg6QGpo28iDHOIk/LG4yXQU0y1/67l6H8LvANNuW+5PvM4zBLLfZpRCjUSW5yRuTPME/XGYTivsbX0W89mHW8g03Eyi3O9yRyvygjEGRrqtRGDB2tCJe1zysBvcwMCBx+pk2KVB3UbF/gYX8SttcCYmb3xlXtHKyWBL8kAGroABdj88dEZSS2QlV9bC/E+IAhmQCZItsiC0DqYABPQe2NeGdmq2YQu5FNSOZh2HWDGj3vfli32f7MaitXMJCr/wBOmw3JjxOOW1lPqemGZ8oC15BPyPTyn/ONVm9bA/C+zVBLgFibmSbnqeZPqTg5SX98sQ1QqxonVsRH16YlTXsBJ+QHqf0GBJjxQN4Zw0hdWsuHVLMPCsLcRzJYkknmcKP2l8NPeZGioJV6rFiTJYsyF7f2hr+gw2tmGnuSssi+GSdARX0aybeIgE+Wm25wq9oi9PM8Lr1X1qtY05YeIguArHlEH12PXHnwrmd0rcQhluHVK8GlAVSPGfhFtgDvbkPLbFviPBtcIDUYWtYJI3JiOR+Gf84cK45D09Mcf7RdrzmarotV1pqSoRLaiCbkiCZA9MdknF7aOWKktI24nk8tS1L34JHxALUaLzDaJA36csUn4rl6n/zoQNmg6BvFzeZsAYwqgFn009bMTAAnVMxueXrtGCGX7GVj8TJT1AyJZrTcwojrecSycP8AJ0dGJT9bGvuBC1F01dQPjEFSBYRfe5588X+C54tKVKy06a6pDFYOpxbwm9zA98Kf3HPZAd6YrUJDMEuIEAswIlZURIJFgSbYLUKVOqi1qD933jBlmJlSZVt4OveOsc8K0pY6TsNuOTk0U+0fDqdOtqpltJgNNyH8QVyf5XCkT1RubYoUahR6bgCAGDKxOkiCJMXt5Ec8PHFFOao1F7oqPDqErrF9QYeGzBpZZJBjzwk5jLstYpUMVEspB8DrJ8YAG5tIvebYnjk/4vtD5V/khiy/bCloJ7g0x+I6phgJbVImAed+pxpmO0KN4SxU+oM+YMfp7YWKza9Q+JSWWJ5TyPkDuMbnJAt4jMFQJ6WjblivGzm0iWvxF3aChJk3iAQCRvtpK88R0uyxYw7FFJDQb7jax5nfF6k60gFiQLLIssQdMegtyxJmOIVPCw8V5JMfD/pfzwxuT9HlTgCU4hmIjdYmTFtjGAfFK9LT3eswTLRJLATAgDYGT0+eCXEuL6FIB8RFhz9fQYUqdVtRaCSeft/jlgxju2PBNk71zJUKyzYAgXuLADbr7YY2FMVZCBPFpIqFh3kKB4QGAO0Q1seZPM0ssoNUipVYWpreNQ+QN9zthYoa6pCltRiBNyYm2o+mFfz/AODqSeNf2MpzEVNYTu9dNSFbYN/0vp3fv1wapZYUyHqVAYBWW0qefhURtBgDeMJVHMah49bEebGPQ+uGbgmfWof4mpwoaNiwJgCxiSNJvfffCyi0qJTh7DeTq0sxThliDczvExB6Xj3wUzFCnp0qwBIiTYXm/nzwMr1FpaR3VZmIsAVUdSJLAfK+2C+U4hRqAK1HRBEEPLAgEbmxsTueZxz8q9G8L+ykOzAKwIY9SJiJiN4gGwGFPimSqUH1AgML6h8Qv1G/1GOmNkgqM9NtSzBBBBXpqE9eYAERgfneGpVpvqAVrzHWLfvyxWLsg7i9i92L7U1hNbUNQbRUXYECImBadx0kx0w/5bt7TJAqU2QH8QOpR6wJjzjHHM9mmy9VW1huWxlgDdP6pvHmRhpzVKorHSQFjoTy5xJ3/LDOTjtdFFGM+zrtKqGEqZBuCDIPn0OM7vn/AI/QDHP+yHaJMuWWtVApNGmxCq4Jm8kDUD5fD54chxlT8MEfP8sXjktEJY+LLi0ABAFv388RVIUQAB6RiEcXXr9DirmMyGwwlG7OZxmBVSs82/T/ABjMRLF2sFiWjSN9UR5b2wo8c7X5LJs5o0qb5nYsqAAHnLAXjoMMfG+FDMUTTYkAkG3UG3thCyP2YP8AeAWIFOSSTpJ9FBmZ/qFsXutE/QHzX2hcQzAZEqBQZPgWHA6ahccr4uZDifE+7CLmypUmA8M25sWIM+8xth/4R2JpUmlYMyAuhVF4BJAF9vLnbB3M9lKLgakBdR4WuNJ9ot5YSTk+tDxcV3sXex3a1c1WXL16bpX7vVNu6qFQAxQg+exw791ptGOZ8c7NEItCuUQghqb0nIdYsGEidR8UgfXDn2N7QtmqNRayaKtBu7czIbwgrUB3upB9cLCXLT7Dkhx+UeiTM0RTYg6oY6lE2Ls0MPK7AxPM9DhZ7a8PObyaqktUD66JUf8AyopYQTYggEAx0w4V6DNTZdUGbSNoIO4vfr54FZLKCjTUCf4ZYeMk6YBJPnYSNrRtfEMkXF2h8ctClxnte9fhtBrambu8yJ0stRElgRuASCfdcInEq6lSAuiATbYLyg+mDvbjiFJ84+kKQAJAMA1ADrLAfi2E3t64A8G4Cc7mBSTwoT/EYDwogiTvz89zikXew8a0Nn2b9jTUX7xWVlDSVmRqVhYddMeLzLDphxr9ju7Vnp3gAQ8RAmIgDaedvzweVaQQIKiaQoUAMsAAQOfIDHhrM3hUnu+ZYWPPSk3M7TtG2FnGDvkDyz/xFKtwt9zqGkmLuARPOwAkcowGynA1o13oralUU10G+ipqFN9vhVgy29cNXH8w7AhS1NjIBEwL2JBAnz5dCcb9mciKtV3JP8JO6YWgvUCVG9QAEj+445sCqdI6MruHISmqZilW1vbSpGtYIjTEw14JM3mDcWxR4hUoZkAVXIBnxtpUhiLMCBKncbQ2xw69rFpUVIKSkeI27uBOoaYN49BhHfLUd1hCRGkm4kRAPI+Lzx1SgnLslCdRuhfzNCpSJUEVkEQ6CYEnTrHLpa2/pisldoJbw7xMztuZjbpi+aNSm5aotzG41AgcgRsY2JYYFZ7jZP8A0xA5gEjz5SeWKwjJ9izUPRfqZoMiEtMDcc4gfPn74iq9ouSCBBAPMfsmb9MUaWbCMRpuRN+e4id/O+MzVWk5GmmyDmLm/tNsNJcXVWHFjjJW2bNmNY2HmxmT6n9B163xuac07yJggjfa1/0xQZbj4gB1B/LbDDwLgxq1ATScrAGzSYEQBubDlgePltl3lWNUtlBqalgEWTN49euL+X4ELaDcD4ibTMm3pjoGR+z5LM0qOVFbzFpZpOkdf0wd4f2LouJJU8vAQdJHIRYR74aNRRzZM8pta6ONV+EtTa7AtAJiLdN9j5csaZEEsQKcwDIFyIi/6W6469U4LQFRygWoBYllEEgQROxYbEi2w3GIK+So0mE0FQNElbc7GwFvyxFpvfoqs669ih2eytYF5DDLlVIaWALSCCAQY3iQOZ8sGeJcNRAplgKgI8W+oG4I6jfDLl+GrT+GwO43GLBQEQYb1AviDjYzyO7AnCRdUYnSfATtKMDz5wY+XmcWhApsTuwG0xJVZ9MeLRIcohtDAE7gkEHl8Khtzu3hvBIk4xXVUZZ0nqdh/jAxqrIZnbRy/tPqWppYCDdSDzEQR9MOHD6hrUadaPiRWI9RJ/PCd2nzQqaqMa2SHtzJiAD5gx/tjq+Y4SaYEJYAbbCOUeX6YrL+KNHsTK+VYVPCIBHO3iE8upHLEmXzT0zEQOn6A9PLlg/Wyt+Yjr+YOKlXLCb2PXrjnfJM6bi1RNl+JGL/AFM/l+uLi5wxiqi8oHpET743VNItNuX+uKxmyMoI2OZP8oOMxC2ag88e4bkheLHFKOJqeVnbFxaAAxJojHZRx2QZfL+L8/bb88WYxsu2PGxq0CwbxrhqV0KkLqAOhiJ0sRv1wgZvMVslVGaFO9HwV6auSHy8tsNiUkMpI5tjpppzgL2i7L9/D02VaqgjxqSrKd1aCDtI9zIOIyg2+SOiE0lxfQQy2dp1kFWk6ujCQwIjab+flha7Y9qqOVTwnVmGVhT03AJtLmYgE7H5Y5/xX7K83Rn7urBSR/D1lhqi5RxJI5fxAp3ucB8l9nnEah0rk2S5lnKIvPeWv6gHlhqUzJKPsCZrNTc3eTO8kzt5kk46z2C4A2QpCpUUirWK61ESFJICkTy1ajHIYt9jfslXK1VzGZqirUW6qAQiPzJJJLkcrAc42h0rZMEkgsp6hjHyMj6YTJB8aQ3lVgzN8Q7okhBJE+FRqMbifTqd464j+9l0VyTpYAgAdf5hB+m31xffgRfetU9xSP8A/GJ6PAKY+ItU/vNvkIH0xDxTY3kihayFB3LBSSmtoYzCra39TAg+k3wUpcI0xoJEGZLHUzc2JFjPQ2sBYAYMijyWFAkCALR05YA9tOIvlcqzofGxCqbQpO7ewB354aOHiZ5uQE7W5hlApvVpUqcyxY+JlFwIEk7EGN/eMc64vxXKAStWtWcTEJpT/wC1/wBcU8yruxZ2ZmO5Jk36/vrgjwrspVzBikgYc5MAXiTy/XHSo1ti3qkLb8aqNIUsFM+GxH+mKf3dmMnn++WOlcO+yes06+7A8nk/QfnhnyH2W5WmBr11D6wPl/rh+aXQLON0uBzeJ5wMNHB+ydWpsjRa5UADlvEY67leG0aMCnRUeYE/U3xeanMSBa98I8hhI4R9nCKAarLq6KAb+v8AjDVw7haUZVFkMTJPTaCd4jFw38/SMbrTvibk2GkgfmuAs4YLVZQxgjosmQDY3gWNsaJ2apU10rrUlSsqYMHzHzvgjm+IohCFgHbYeWxOJ8tJkGSORINvK9z5HA8aewPJJEGRyFOmqqiABQALXtgfnsnrcl4sbCOXKTg2UOIq2VDyQYNvT9+eGcbFUhbq0SpOm68gTt1F9o3HKPbFbN5zSsgEtICiLkmw9evzwcq5cgXHz+X6YCBNWZZpkUgAP72nUJ8hG1r4i4votyVWeij93TfU5JZi0bkloEADcmB53ucJXajiIkBtQ7wnQREgxeevPB3jvEVOou8BZJPKb8h6x8sc847x+ShpoToOrxgRYqw8M7GBPkIwabdImt7Yx9iuHZao9TM5x6a06Wg09TBdeggmowmWQEqAdjffDLxz7W8jRUd3UbMMxI00xsBzJaBB5bzjib5k1LsdcyZIE6uQPzxPkuymZqmBTZVP84I9wDfbFWlH+TH4t/x2dT4d9pWTzB01VbLiGId2XR4RJEgyDvAi8YL5HNZfMA/d6yVgNwpGoWG4+LHLP/bCrb+Mt95Xbe8a73EYgyvYrPUz3tGCyfCVaHkNHh6wdxN77jeXLFLqQzjkjvidbOVI6mfkdsbhJtf33wD7G9vBn6jZerTFKuBaDZ4+OxA0uDfSf0OGmplyDfwnqdvfCyhRlOwS9ATjzFhiQdsZiOyg/jG4GFKt25FPPJlnVSrkgMrfCAYljtvytg1S7T5ZswcsKgNYfhhuk/FEbeePXPJWyXivETQUsBIBEk7AG3ytiDhPaFawMxIjY2vgjWUGJuCCPLqPyxSGRbz9yp/2xtUZLfYUjGRiKgpC3+UzA6TiTCjGY8jHs4wYxjw4jqkAeeJDiJacnUfYf5/fTAYUSUxAxjv0549Jx4FvONRrMVIxS45wsZig9JvxCx6MLqfmMX8anGCfP/FsjUoVGp1AQw6jcDmOoIw/fZxxGn3bUjAdjI/qMbDDdx7s3SzaaaguPhcfEp/fI9cce4nk6uSzDJquhHiFp5g+4PnhS6fJHaVpBcess4V+xfar7xFKoZqQSD1C7z++WG00cLxBdFYJ9cYVscUOJdpaNElYqVHWxCraemtoQfPAnMdvxS8VbJZqnRETWAR6YJ2+FpI8wN8Jabqx6lV0MWXVVGlbAEj9+1/fElWqFUsYAAJM2HzxBw7P08xSWvRYPTcGDBGxiINwQQQQcUe1nCHzOSr0acF2Xwg8yCDH0xkgWvZXz9RcxQYkmk9QFKboSTNvEDawNvfAnsrmeIZem9B1p1xT/wCnUqVWUmb6CdLEwYufrGE7N8K4xTyy0u7anTpI0Fe6UKl2Yl9VjzNxtjf7N+31Q1fu2bqkyT3bNFmUHwFomCASCeYubgYooPdiykq0PtD7RaaUWbPU2ylVG092Tr7zo1IgeMdbCDv1xTp/bJkPxd8g5E05B/8AEnGva/IrmKDAgah8BYR4tQG/RhP0PK3N+H9hKrq7sYRGhudjsWgws+YkSMLJ8dlMcIyWzunCeM0M7TL5eqtVQYMbgxMMDcGOuFXNZ9MvTqVKjaFNSoSTuZdgoAG5IAAAvhE4Nw3NcPzK1aLNp1L3iqR46at4tSloPhLEEG048+1DjSGqlBCCizWDAyT3hcgRyIUje/iIwianVBlicXXoEdpO0prVDoBNFW1KdiTpuWG8DUQBtYH0Xabs9RVU6i7KAIEsxMAecnGjVAfhaRzBkEXvb/bcY6N9lHYf7ypzTsVALIhAE8w5E2mfxX2tzxWuK0C0v6PeyX2c1SpZBTLo3jdywUPAPd07GbG7xvIHOOg8N7Foir3zvWcX1ToAbmVC35kb7csMOQyVOjTWlTUKiiwH1JO5JNyTcnEWUz61QWXkYIO46SOWOdwT3LbC8zqlpC5mex4SlCE1YiQwXW4UKB4yPihZ5SeYknAh4BVUVihEghtMAzDE/EGMzy5+eH3WMKfaCvSpq+sDQtQ+KCdJcrsB/WzSbRGIZYKrRbFkbdMR+01UZN6XEaaL3yVNFWYIqI6b2trA1LqETBOOpu4dAw2ZQRPQiROOYds8sv3KuWeVENSYKwYVQwIsdgZKzt4hfHSqFXTTpLUcayqi8As2kTA6+QxTDK4bFzL5aBtQXOMxPWoeI7YzGF5IE0+y1WugFTwoY+EiYGwJ5fI4PcH7NUMt4kQa9i5Mte1untinwSo3dAoYuZEwDc7j09ziy+ceTLE+UfkOX547skmkcOOCfQYfNEbSYg+X+dsQ5jOh2A1sI/CIgzz2wIqZmSfEwmJvbFVVjVtBO4mSecmTfyxG5VaOjjH2MLcRFMTqm+ywWP8ApgvRq6lDG0gH0whp4VjZR1/YtizQzlQDUr6EG7mdMf0iZOHxycvQmSCj7HYMMbTgIudK0zUckA3G0gRMmLY5FxLtQy1mrJUcEt4Gk+Y/In54dunRJKzvBGPBjmX2ffaBVrZg0KpNQOCwebrA29D9DjpKVg2xxrC00SnHmNWcDFbNcTRN9RPQKSfoMEUuHGkYCPnM3WMU6Yop/NU+L5Yr1OzFSp/1c1VPkp0j9cAYL8R41RoKTUcDynxH2xx/tLnvvNd6kQGPnsLDHRU7BUB8RqPO8t/gYv5TsnlqZBWmJGxN/wA8AKdCr9nvZ51cZhl0gAhQbEzufSPnh+qzpOmNUGJ2mLT5TjFQDbGwxjN2wTw3gpRtVQhmlj1Ms0k/CAOYAA54n7R1KQytbvyBTKFTImSwhQBzJYiB1jF/Cl9p61hk1q0VDnL1qVZkNwyowNx0Bv7TywqiorQ1uTVmfZr2eq5ThyJWkVHZ6jJ/JrNl9YAJHUnDMhvhY4d9q3D61Iu1buiBJSoPFtPhAnX0GmZwtdo/tlCqRk8u7gjw16gKJeYZVIlr+mN/Q6jJvaGvjj1agam7IJY6UYHQ6qdQnYnkLTHOcJXZ3IDINWFenrqVyIdFZksCzUtuRO8AGf6cc3btDm2cVataqzKDoZ3OoSd16Cx5XgYdezf2nrXHcZnwMVIL6op1HHI7BGI687SJGG4yWw8o1xsu0eIGlSqPVVkUau7U6jBJaQs3uSPSOQwk8Iz+YpZjVlk7x2VhUUkxUVp1K17zJIJ2N8dQ7YUlq0AjLJgmbwIU3Ft9UD5nC/8AZpkAKZr2Z3JHoqSI9dU+2Gikk0aT3Zmd7fZbuGrLIrEBWoGVfV0Mj4BeWX0xzPNZ1q1WpUcyXJdiBABPIDpAt6Y6l2l7MUc9/FIq5auQNTMhCsLhZEjUfDusGIB5Y5pxThFXLOtOooJ/DBlXvFjbna4xOEYwtJlHJypnnCeGCtWRGJCGS20lf5R/UQMdYy/ateGKwXSyFRpojw6YB0xE+5O8eWOatQOX7g6QxElz/MzBrgnbSCFHmpPPEqZapmmNRaTBTJ1zMx5mATygTvjNOTTvQGl17D+d+2DPM5ZCijkAgIj0Mn64zh32q1gweuutwY1ppVitpDCNLGDbbl64Sc6YuDJvKm3Lef3v8j3CuDg0tSgVSY1BwDBLCQBYzpmMHJwitmhCU3oaT9qGYrNm+4HgZdGXBAGgyFD6juxkys2OnBHIdpKlShpqLFVSQxvMHc2EE9b3InC7UyDVGRFVvCVZVAkAqwgSIMbH2xDmVahmKtSo7K2nSqlvxE+I6R8RIAA5XO9scknGcdItHHKEluxmzyGsKeUnUcy4mbhaNM95VJ53ACA9SML/AGz7SlsyzIZVSQjdAOSjpbHnDe1xolmVl72qq63Y/BpmERdgALljMtygDAHN0FOt9Wsm4kiZ84EHpyjAhBJKLK9tyL6dsM3A/iv/AOUe0FTjMDl4gIuL87Lvz3vjMU4/o3xHjg/HBVK93U0VVmUMSYB8McxJwfXjbG1ddJvDrOkxo3G4u4Fp57Y42MyUqalswaQY2IvPrjoPYzidTNpV79tUQAYAI1b3H9o5Y9Bq+zxYSoLZvtEAStMEsrQWIjaSQo8wrXwSyOfb8csdtQAVjfyseXTAlcooquYvIv6if1OKXH+JMtGoqeEwBq5iY2xmlECk2MmZzyJLNNVpkBhCJ/2jcgeuA3FOOoCHzFSF5LcmxBBCjlvjmNHiNQEHvHMdWY7e+LPaPP8AfVQ0R4RznAoN29j/AMa7VuaQGWzKsQNTKxBHdxFpEdLThDzmeqtOshgZ20wTHKNsC6NTSZ3j6+WNqjagxELeLYTjstFjd2L7Sfc1qkyxfTAgQIB57+2C/Zftu4zk1ajNSrEhgTIToROwHljnYUjxTII2xu2ZOjYfLeYwrgrbG5H0q1XSQwMdI2Np9wRiA9tKIqd0XTvAQCJi5E/ljiI+0fNEIoIRUEKFn8KgCZmcDKmZZ27wsdc65tJYGZ+eFjGSA6Z9Dr2kFyUkRIKnf5/ngNU7Y1FrXQ6AbqQoOk7EGd8c14L23zD5gU3IYMp5AQRHQfvyw45jPMoZjBgdIt9cI5Ndh4jtw7j9OtUamshlEmRysD8iRgnGOI/8VMlbWFh0kBlbSSpmxERGIK/b/N0cxUqJUJ1i6v4ltewgRudo98GM0zODR3MjHhwsp2zJ4R/6h3Q1dz3vd6rTBtMbe2ODcS7VZrM1NVTMVbkkAOwC/wBoBAGKUaMb2dv7bdvzkj3dOkatQjeTCsQYkAGevLl1xype3XEWJ/52oTadISJ3IACW6HAc8QqusPVqPylncyOhkyca0abBlAaATBjeLjfCK/Z0VGKLtREe9RWLHxMdvETJNoFzewG+GbNsKfCaYKGrTllp0228exLMJWAdYIiDEQMLQ4d/zC0tRKFdRDFjMGIN9ogW895wf4vxOtWRqLmn3RIBUUzJO8htVogRHTAbSBBOQqZzsu6ChVdu9V4LEEiSCC1MecfLBnMV6dbMUKaeEGrT8O4UBgQPOB+WNn7OmpTRKdZqaJq0rGoAsZYiTNzf3xDleCtSqpUaqandsGAKgEnYXB2vywJThJXJu0PGM4NqCVHv2ldqGeoaCEDRBZkm7AHw77DUZjnipwnjObytI16V6EjXswUsBfSbxhy459nVGtqqAhIgsAvxQI5ML23vhe7P5Z6VV6VJ9IImGVWWVII8J29jhlLiv2Lx5XXQN/8Ac/O6ydVNwbeOmI5QbReLe+IanFWzLd5Xguo0oqqdKKTLExJLHb/fDEn2ZJVqFnruA7sdKKoC3mBOqwwCHZ+nTqNoNTwbamB5kfhVenPFJOK2JjjKVojrZFayT97WnGv+E6GDB0gibEkc+QI88X27bVB3aBqTUk0qygQ+kHxFbgSRAnacVctkhUXVMcvkBjwcHWSfKenXE+a9l/G7tPYFrqblYAJYiSJUEzAI3jbEVLiNVDIqSdzJMenlOD9XJKJ8KnldQTz54hXILFgB6DB8qa2gPC07s1odts0Ce7FFVJ+Apq3MxO5HljfP8WfMNqdUDAEAosR6Akxjf7iqifMD5mMbjhoN9Tcun+MTc0uh44/b7B1PIKSCxE3Fzfry9cXKVJFBvq2sN/fbFulklkiAY2kTA6D54s0+HLyAuJNv30xKUi0UltFQ5Qchb0/0xmLq5MdF/wDHGYTmPR//2Q=="/>
          <p:cNvSpPr>
            <a:spLocks noChangeAspect="1" noChangeArrowheads="1"/>
          </p:cNvSpPr>
          <p:nvPr/>
        </p:nvSpPr>
        <p:spPr bwMode="auto">
          <a:xfrm>
            <a:off x="304800" y="-479425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8" name="Picture 8" descr="http://www.matternetwork.com/images/Matter/Standard_oil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52983" cy="41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“Robber Barons”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4175760" cy="37481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began to see business practices like monopolies and trusts as giving unfair advantages to corporations.</a:t>
            </a:r>
          </a:p>
          <a:p>
            <a:r>
              <a:rPr lang="en-US" dirty="0" smtClean="0"/>
              <a:t>Monopolies, cartels and trusts kept prices for products high; </a:t>
            </a:r>
            <a:r>
              <a:rPr lang="en-US" u="sng" dirty="0" smtClean="0"/>
              <a:t>rich were making money at the expense of the poor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Men like Rockefeller and Carnegie were given the nickname </a:t>
            </a:r>
            <a:r>
              <a:rPr lang="en-US" u="sng" dirty="0" smtClean="0"/>
              <a:t>“Robber Barons”.</a:t>
            </a:r>
          </a:p>
          <a:p>
            <a:endParaRPr lang="en-US" dirty="0"/>
          </a:p>
        </p:txBody>
      </p:sp>
      <p:pic>
        <p:nvPicPr>
          <p:cNvPr id="45058" name="Picture 2" descr="http://t1.gstatic.com/images?q=tbn:ANd9GcTizSZE6rG90wau5U1ouOO_H6FzXzBW1Btr_I4_UIei-MFc_4U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632363" cy="36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“Robber Barons” and Philanthropy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the negatives, some saw the “Robber Barons” as “captains of industry”.</a:t>
            </a:r>
          </a:p>
          <a:p>
            <a:r>
              <a:rPr lang="en-US" dirty="0" smtClean="0"/>
              <a:t>They brought jobs to the masses and were allowing America to compete in the global markets.</a:t>
            </a:r>
          </a:p>
          <a:p>
            <a:r>
              <a:rPr lang="en-US" dirty="0" smtClean="0"/>
              <a:t>Rockefeller and Carnegie also practiced </a:t>
            </a:r>
            <a:r>
              <a:rPr lang="en-US" u="sng" dirty="0" smtClean="0"/>
              <a:t>philanthropy; they gave away millions of dollars</a:t>
            </a:r>
            <a:r>
              <a:rPr lang="en-US" dirty="0" smtClean="0"/>
              <a:t> to fund education programs, build libraries and museums.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0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Restricts Trusts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981200"/>
            <a:ext cx="3733799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Opposition formed to the unfair business practices of the trusts.</a:t>
            </a:r>
          </a:p>
          <a:p>
            <a:r>
              <a:rPr lang="en-US" dirty="0" smtClean="0"/>
              <a:t>In 1890, the Senate passed the </a:t>
            </a:r>
            <a:r>
              <a:rPr lang="en-US" u="sng" dirty="0" smtClean="0"/>
              <a:t>Sherman Anti-Trust Act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The Sherman Anti-Trust Act began a trend towards the federal government limiting the power of corporations.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IQERQUExQVFRQWGB0YFxgXGRwcGhYeHRwgHBscHhghHCYgGx4jHx0eHy8hIycqLy0uHx4xNTAqNSYrLSkBCQoKDQwMDQwMDSkYFBgpKSkpKSkpKSkpKSkpKSkpKSkpKSkpKSkpKSkpKSkpKSkpKSkpKSkpKSkpKSkpKSkpKf/AABEIAOgA2gMBIgACEQEDEQH/xAAcAAACAwEBAQEAAAAAAAAAAAAFBgAEBwMCAQj/xABAEAACAgEDAwMCBQMDAQYEBwABAgMRBAASIQUTMQYiQTJRBxQjQmEzcYEVUpFDU2JygrHBCCSS8RYlY3OhovD/xAAVAQEBAAAAAAAAAAAAAAAAAAAAAf/EABQRAQAAAAAAAAAAAAAAAAAAAAD/2gAMAwEAAhEDEQA/ANq1NTU0E1ND83qvangiK2JtwsN7lIG4WlWUIBBa+DtFe6xZzssQxSSNZWNGcgeSFBY0LHNDQd9TXOCYOqsPDAMP7EWNUcbrQfKmx9jjtKh317DvF1fwQK8+dAS1NQaE+n+rtPjd6UKnul+aCokjqpJJ87VBJ8efjQFtTQ2TrQGVDAAG7sUsm4Hx22jWq+bMh+eNv88EtBNTU1NBNTU1NBNTU1NBNTU1NBNTU1NBNTU1NBNTU1NBNTU1NBNTU1NBNTU18vQL2TE79SiJSliRiG+4ZKJ/+pto/s/8VcwMtsmLIDgACWeEbflVYoDyfOgSoE6vkTSPfahj5sgJFJv3pQVt5DpG4Ht4ks2aut6H6r3cAIW2yZBzJA4IoMZ24HPJp91D4F6Ar6b9Qj8r05Sv6mRjhlAPAEcSsSWP91H9z/GqnpnbkdSzMndMGVIY9j0AoaMPtoD3BTZDAlTvYgkc6osxxI+mSBeUwmjXyUVu3ERbUW4USVQJNfxr1+H2QCMubb21KQqVYKhLorozFQFUb/aRtAHNDkHQHvTvWmlbLV3DGPJlSMheAiLGwBYDbY3/ACbP80dVvQ+Q3+j4rNGWb8uCUADF+DzRIDbh7qvm9LPp/NbHXLIBCpPIDFHFkuzbo4/IFBWPHukU7bOinpaaWPDxJJO86RwIXRGjSONljABLMYw8ezmgxVWBu+NgVPTOQR1OGF42iaHEmLq48bplIcN42MpsCzR3KxJW9aNrOvVfVpP9QgbEVch5IBAqcGP9WRZdzsD7k7cZJAsbTZrd7tF0E1NTVCPrCtlPjBW3pCkxbjbTuyAebv2E/wDGgv6moNL/AKIlZsQvIzEtPkMS55UfmJAAT8AAfxX8aBg1NL3TPXGPkbmCzRwgArkTJ2oJNzBVCOxG4kmhxz/xbDoJqamqU/W8dJFiaeJZWIVUMihyT4AW7JNiuNBd1NTUOgmpqamgmpqaB9b6hkRzwdsP2vMu2Fpd1kCrX6CBZv8AkWKGgOampqaCampqaCaTup+qMfC6qRkkxLJix7Zm4itZZSUJrhvcDd18cGrcdZt18nqHUJIYmCUnYJl20WQSmRe3u3hWEyqJNtWLF+2wE9Cy/wA/nZMLV25BJGk4YpIwJVkYnhiSEQ7AVsR19II176REB0zIXuNuxlmcRmBlSOQNsBD17+EcAXuIYk+7nXvo+DLL1Cd5GlgEqhlYFLjkkZNgoqx+uWh4FAk8ML+42EGiz5p0dT+W74sBu0W3szRuoCoashSGbybHuXQEepem3lkxYGmbZODIChCMO0gO5j9TtT1wdos0q0pUNhYZwc2bA7s06S/lVLSR70Uu7NKpF7Qjby20/fw20k2stRCMORzNHsgeEtFJRLoEhDA7T5ZdnAPGw0fgK/WJMmbLlljfKEM+C0WxAN+1mXt0GPLCRwRRUtu4BYaBy6R0ySOfq7d1RjCRlaDt8V+Wjaw4IZTtYLVEcGhzYH+iM+GPDxpp2JgESdyRo5SncsOC0jAKAjgi13IGHJViLt4mUx/1RkFK+R+pfuIRsWGtqb1VieSdr7hxQawNUfRXVtnTGyVZWSGMl42sl4xKRI1CbbexJALQXxV8ggUxY/zPUpRjSqkUUOOw/S3oT3JHIIJUq1geDYog0Rwy4/qMP1CXDCG4oUlL3x72I21/ajf9+OOU3KzcbpebKybYYG7ZZIFosQA68fSu73ChXCsOd4IWML8SIsbqebLTSPPCiKyhTTr9A9rMgBBA8nlQCeTQaR6a602bm5Ei71hiiih2seO7ud5eAxG5QUQn78Xxq1gG+qZfA4xsUXfP15B5Hx/9tK/4IdO7eJLIR75ZDbEU7bfJJv6dzGhQIJYEn4tZQkfI6q0STrI0cMJ45UKDvZCCVLduTelGyQRQPkGzH9R4skxhSeNpVu0VgTYNEccbh8r5HyNKXo3pUXUsLFkyVB7at+kslqWkKuJWC1tci6WzQdvNnTFkwQNgA46RvGkYkxwI1dRtFptRqF/HkHk8g6rdBWaPpmH+WjiLmCHcHJQAGNbb2g7iPNWL5F3Wg++pJIZSmCzlVlpZEWM++MgjYJSO3GODdW20EKAaIMdQ6pHjqpfdRNAKjMfF+FBOh/XSMuJoEs/qKHYgqIdjhy9mrYBfaVv3bTwOdAer9U5Z5XPBNAsqqgvgARsWc2QAAGZiQBdgaArmeqW57YVVBFM6yG1rm0KpsN/JY8D+eAXTvUcryKcbvZfw+3hLri5y7wED5Act8bdEulekBOwmzE3KOYseT3rH/wB6QEkNIf8AbZVfAs2xbo0CgAAAAUAOAB9gPjQKOfDnMqifJaK1P6eHHbtVbi+S67Y/PwqfwTWhnR/SOBlMe/B3WI9rSPPLIeOWaYuQvxQ9pv48Wy+qp3CogoK59zGqJH0r9QJJ8+y2sCgedUOh5KJICQefaZGdlCkjhSKALEgACRUbni/kOnp+STGzZcEyNNCsKzxM/MkSs5QRM55kX2kqx5AFG+Dpp0rddP5fqeDPxtmEmHISfBb9WH/+6Mv/AJtMs06oCSfAJoAkmhZpRZY18AE6Dppd9Y5GMY+1MYjJ9cayNCGX9u9RL7OLI5/nXPqPqVZoykaShWFFniZODYYbXkhkBqvcPuK5uqmGFxCA0c7LX0J3Sin4vdlPG1/YX8XVaD30Dqs8bQY/ZdozdyMu0Im0smwwxtjstAf9RTzVWNN2g3SfUazyGNYJ49ou3VAoHwOHJF81xXB0Z0E1NTU0E1k3UfUVxxO5cvH1GRwQNx2DLMa0WBPCF0UA0P8AjWo9QzBDFJKfEaM5/wDKpb/21j8+ADjdsIZdzQxszn2tI+R3mJ2KdoZpVr7C+CAdBP8AW2dqJdpXyUkYDcQw78KDY1kKhkRSSCfBHluKuT1JXihjj5/MQdk+7ipIxzJ/u7e2Nztsgblr3ECjjdKVARsKPjFEmKGvf+dRVteOCyye4fFccWSPUsBTiwliwC/pM0TbSEPdjyFKg81X0m6FV5bcHTA6m5eWpd5neYRqzEogWGYsApFKTJYNV8H5F8OrZUuXkyRuSNv5Td8jf7rYqQQfAWqIFf31Q6bE0mV3DxkH86SLBptjihtO07WCcD3e4kkrsIJwqpyiQoXcIR9RIBQSu3uYAmowRfzRPzoBnR+tS4zdRxEVpY1dVUvtYxuiMjN7kK8qgB8HgVzQ1TdmwciWJhIUSKRG2gMrOElAk4raVyJAvHAN/bgrDkASMG3KrTTksycuxcgDhasBjYNEH+PHnGzpHypFQB/1DO4f6CrMciRRSHyvBW/4v3cAmdUVlx43ZrlXJmidgbDLGkQQWPFEuq38baACiqHTnjDtIu7fF7hXIG1WohhRAUhDdD/mrI9XxCYo3a03yyMwar3bMcux3BaFu1j/AB8Xol0Dpad5JY1ISdY7W22bWO2VDJu5sgir3GjV+CFvonVBA4QNJHEU90kSkzwHaWZogaYA8IWAoLu4Be9at6N6/gI+cIpcdIUkjYEOo9v5dCSxvkgq9nk2Gskg6xLq3SDDK5VWPcQOTtLAEqrtwtMqjfQJvg0Qw5Nj0P6f7uegYRmKHubu4FYHYpO3tGiSCasiiaPJFEN0fqES4cubHcEMil/ctrKGXbHJsFlN5KnjkitwsmuXpPMij6djW4hCgbVUKm/YPcu0u92buiDf+3S2VV8acho2i/LSsVFpuAiZgu0BfmuPIo+K0Vm6cuKdsfbjpEUpH7So28KTe5h55N35PN6Dr1Dqk2RKVGT24TdUqJtFc727pY1RJYbfnjXf0z6aSWRcyTuFeGxo5GYheK7zIzGncElR+xSOAxbQWfKjdJI5PcjqyHkX7lIJHtbkXYv7D76YPTPrRJSuPkMiZPAX9qz/AGKA+H+8V2vxYo6BolmVBbEKLAskAWSABZ+SSAP5I15y5iiMwRpCoJCLW5v4G4gX/cjSf1bOeWfICSTQCBayHUqSn6StDsBNFf1pHJqyYhfAA0wen+mriRDGQN24QFV3YFpGNsxPA5sg38kn7aCztWeNRLGVLrZjcjcviwdrEH7GiQbo2DWljqihJTRMQBKoRakAfCEruVboVGjIfkk6+esc2KDMwjwkjS75pd23ZCinduPgIzbRXF7a5+KOf1+DOeX8vMV7dK7BS5LEkKFC7zsZVdjtUVsJYE+AP9bibO6cxisSgCSLyCJom3pVgHl1q6HB8DxoPk9ZXMMc8cjBaV49oibZxd7ZYm2MbolSDQ+NE/SHWSR2JGLOL2G93C8Vu+RxatQsEHQCLp7RZGVjIp9j92JdrMvamthQCGgsncSr8KNBezGeVWlZndFB3G7CgUSNiKw5+wHOruH06IhSjXK28K0Sh0FLRV5uywQm/kL5oX88sfpyNG0uVO8axmtznaieOf1gyjmgCoX5Glz1D+M8OIFgxgZnriee0jA+GoDe4+21RdcE6Axk9LcDhJBVj2nJSvIsGOBCP8Vxzemno3XIp1ChgJQKaMk7gQBfDBWYf97bzrMPT34iySzRfmMwszSohx+1GqypKQlKiqzit+73tZC+Oa03ZuFjzZERx5Y2uQEdrdJ2ivJspkKI0O3bW2vN2CdA6ampqaCp1fA78EsW7aZEKhquiRwasWAfixf3Gkz1h1zp0LGBpWGT3Fy5FgG9v0YwxLBm2qvaStlg7fAN8vksgVSx8AEngngc+Byf8ayOb1H0rIzWzp8aXt7BEJe0zxmt6uX2EjlXjXkMatTV1oC/RsiLJyZyDavk9uZNrK0LpveNGPhgXU225hbEcDbQw9JebAxyJKZWnh7ftCNI8cpU/QxYncAfd4uhbVor0fLifqAhwsftx7xkTbo2hCFVeO9jKpcvviYbRxzemKD088f5IAg7NoySKAk2RuytR5oTtuAX/dzwOAy/oWMq50Zl3K+XkEwAAUEmhljlYUAopu2xX/wAeSdWuldVw4s3IhlLTBu1UUQ92O1CAIzPtBZWnaP2sa8n5oxnGPp+CsmUrSvhZKzirWRt4KoebFdwhD/3V+9WnST4mbM+SCkXeYs3caeFBuMm499UKb/co96gGuD86Bo6DhxNG04yRMBkmR2RNpttm+JlLDYwZWfwVI5HJG3zlTQBZkSTssGVZFEpUSyNjwi+2T5slOAAfmzr502OPZLDCsLvGJpHaC3ijUwooLzE28jNFRAJJ3MeK5v9L9O/lEmk3u8jZA/WJO9gqlirfddyDigKYD40CT6e6R/qeCDOzmRZchhIQX8mBmLkgkk77vg0CRuIKs99ex8PA2STM5jyhFHHjxKL3hg7FakAG6yCQ3BfgnjXzEzE6W29Y94DTCRRJGsm0hJCyq7L3ACp4DAj3+eNe8vreUzHJbo88/G1FkMQ7Mfn2R27s7eWIUeFXnYCQEZ74uTFvw5JTkIXmEc9pvQb1dkpdsyq1ilLADeKNBdIfp/pGQ88al5oWaSxNEHlZnOwsVPtDBd25mDEqLNkaesLHwOqZmM8MbYmRDN7u0dhUKGcoyFFIdiCK2D/AKht6I0z9d9D78vvIoVFiLBgNzdzc9qFB3MCrkhfpBVePjQZ76iy/wAnuwkvKKxuMjbucxRlFXubyAlgP8UAQooeC3dOdnyJEkx0lMfOS0MSbIHY2MdSCrSlVoFgDybP20K6B6FOeWmSNIIBujbc2553X2OCygMkalQgVNvgkV+491CA9JaMQMyHIlbuRAvkIyVb5AR2EncXjcFY2A7bTXATrGFjQQvlTSyY8a+xhLG4dmPK7QpQtdkVz48itLvSuu4fUCmHEZ7lDGIvuU/p+4MH78rKVKlldlPKnnzo/wCoc6T8uuCuLHK0kzQyKSqRqylHQheTtkVlk3HdtLbSTxqnneqpLjCYsOP2m3xyyTrIFVgySHaim41Vy1b1BCrz9IIXsVpYZ5Xzd/6kP5ed4hutRZillRBaMoZlLpa+4WE40YGRmyTyHFlR4lSMos6fouCFKvFPGCzbgHVt17SQQCKvt6qX8xjCOKVBKwHbm3BFcblEqJKLMbOoK2oNXoOGkw5o41TH6fF2ZGXt/qrUZQHvJSbid4KshLCms8nQEuuehh1JoZMtihjjAEcRtQ7X3Pcw94+kD2j6T/u1R6t6IxcLprRxhiIpFmDtuZlPdDEs0e1+2oJJ2+BbUSNd+m+scl13CJciM+JI4MyIEfBCtDJuH8g/+nJXofqoZB2SxNBJZWmsoxH1AOVWiP8Aa6o3ggEEEgm+joWmyXnusc5J/LuLVZI4wkSGiLN7Nt2LKk1Q4KfikDBGuajLG8IMfvjSVZUf3FdjeGDItEkeW++vuVL28LJbKW5jI7xpuRDIDt2LHbXttRxZNrwTxqp1zPgzMfpsWTGzEzxu6OrlCFjcvumKKjbUO9qP7T5+QSek9O6l13a4NRB7WSRBHjxAfMOOP6j8n3G6+90Ro3pD0D0/GlkIRpslGtpZo3oEnzFuXZX8oWI+W0ByPX0k00UeNIMWFgVxx2d7uE/cylCFSl+haIBUk37Nds71ucCKYvjQrkyilnhCok0humlB9ybfc9lnUhWIYXWgUPQ+Amb17uLHH+XSWeZVUcDb/TsDjgvG3Pg0KFUNW6l07bmRtDt3kqxV3KgAcNtAgcfQG/cpv5F6zj8DMOPDjys3JkSFCVgRpGCg+JGIJq91oRXnnWuLPFliOTHmikCODuVi614YeyQDcR4LXX2OgJ6mpqaAZ6h9QRYMJml3EWFVVFtIx8Ko+5onngAEnxrN/wAPs8NLMHPcXIX6qI2ytM4k/WVN5BLDbJwOFHB22a/FbLbdhwKSC5mlFC77Udcjx7Q5ks8DYPnWcywEKxrssCsjJtP0Bwql4idroyNe7av1Oh+RoHDJ9SPDJjnKMi5JykIAkZnjiJCyXEsS+16CiIIbLbwTS7R/rH8V8yRCcJexjhtndYqZpju2/pj3Kgu+eTwTY8az7r/WGg7TIpSWRC9q20L7pIuCoViSoYHd/ub4qmuPMyM3p/5bIRY41SGTHVx2U7d7R+sQVUvTMt2zKjAG2sgQ9KerDkdPnx8yVZbnjiMk7hu3HL9LHcAXVZFFixf/AHaGnhM3Hx8XFaOaOcQk7JFt1Mf0tfbRtrEECkW9wCgBd1I8HT8ErE2NhRLjwusksksm1cmjRHflZFaElXIBs7lS41VidDuletmGVJ+UxpDHM7FIkj3g0lKm0SBNtAndTfQte0VoGvNjWfFZROMRguQyy9lou4jbLGztqzIwlBZwAwZSQGonTv0zsxYSGVVx45VG+NztCGWh27oVy20DjWPQfiS0ebj5E0ZoqbBXuyjdIyEqaWrVGoLwNxCgAnT707q+VJlQ0/dQlTIB871jaS0JI2xb0Kuu2juFEhiwCY48fLYSw/mFkfMldI2Re6V7cYlkCOCCiyRrV8ft5utHsXNdgk7ZGRKEQysEdVDblCorwiOra91BrTg/Nkd1jqO58iYydtmmbGQEEzfoWP0CGA2PuBJYhQSTfg6WpvWOFEHyNridZLKdyTbDIT7kWLui+LQsQq8D2kA2HXqs0MfW8ebIyliaHas+6NlLrEIwrs4sHfMTTMFpAOfAOzq1iwQb8H4/g39tYH0/BPUX7uROGnk2F3X20oG4JdfwLJ8fFWDoz6M9dP05hj5Hckg7alKpu2opA0YLFjGaNqT7a4FXQOf4StXTI4m/qwySxTKfKyCViwP80wN/N6Y+swwGMPkBdkTCQMbGxh4YMKKmiRdjyR86Q5uvYc8r5eBnNBLVzI0MrwyUAN0kYA2vW1d4P28nVbr2Vk5GE0mZm4/5ViY9mJE3cyGIIEZMt9s38FTVWaq9B7lfMkzGyhjGQ4+T7li2sNpjRe3d2ZYwAWKBl3EAH2HVH1H6yxhFOk36YIWJcdg47YZk3uEeNd1qZOK9oWuN50u9P/FfJw17OIkUvdkMg7iyEh5CNy/UvDPvZbs0QDfnR5PxjglZMfqeJE6Nt3Oo3om4A8xMG8fJV24Fi9AR9PzpHHGsEn5uKKJFRIMhkHdllBLP9O42fJ+kbfaN/BrDcdaxEZo1gy4Jfplj37GU8A7qJRxtawfte6uVFOven8Z2SCbN2GUSqmO0oiD+0bUWwPIDX96AauNEf9Z6ahWUzdUT3sFk2sRvY7nVZAjAsxHuAJ8AHhQAHFvVe6BUzuozRZJKmSAJFEysjGkVmRQVc7TuZiu3yaN6+QTy5XZjWKTJeVfdM5m/LO6jcxM7oyVYO0RRjgDbJqx0TO6QGmnkkL5Ei/X1IKglr6SGKbeKAocgVwL0y+jVxp2kkjhXcAm+aEkQSyGiwQK2xinbj3MBV8WaOg59H9AOg/VyO2Dz2sJfy6g/NzczyHzyzi/tql6/9BRtgzNB3zKg30Z5X7gWmdTvZrYqGAIo2auiQdA1V/1OPv8AY3Du7O4F8nbdbj9hfHPmjXg6DA8L1SuKJmMTF24Q9pthQiMBlkq2CtcgB4O1aNk2W9MwGSWLa8vtczMz0iIpdUkkKEttRYo2UdyvduWiGNmZ+gwYZzt+U8OPHKUCFe4CskSyiOMAhwyhitAmhRG3khR656yZ3kxcOMxjJJSWSVVMs7IC20qp7aoS5XaASba7LHQWsz1pg5C4+PkYbJ0+KRpUIlBZvcQGaNFGxDub2igdyhSAOXTo/pvF/P403TZu3AId8gQ70lUsVjiUsxKAnusy/BUGgwsWo8TCSNTJ+WU5G0bYTatHEFjMYnUVtVwJATtF8NXuOhno703jJ1Eb8aJXEJkiCqv6bRzsrkkOSGBKV5r3LuOwEhqGpqamgzL8ceoPDDjbBTs8ih6vgx7TDX2lDUb/ANv9tLnpD1HB3o5tkfdLOGUsCO43CSBtrN2goelUbr8rtUMGT8aZJJVxMSKu5K8ki7ttM0cZCx2w2kuZKo+Rx86znE6BOk0l9PaUx7yjRI6qSjSqrMqEr9UZWyRwDQa+Qv8AVIbx0eQoIw0ndN8MHG0e0qwGwqSDXDMFX6hq/iHI68VnmAhxA0cCvssM+9VAhhZisZ3H3NuPFj3VQHeqPTma0c0bdhWDbBGJAv1FMglGcgPy9UK8E2aFteF1V1OLix7ZQyxOkC0qRWrTRNHIiBk4SmDs25ZNxK+5dAwP0LBxsiOHZjyzlbR8uYSSg0eVgIHHt/6ZU/ZaB0H9c4qTCKdJDLKqgM8ULKvbXh2klVj20DEyISeNrUSCx0xeoOmSOheKQCCTdkSSEIaYdsxMQVYlEjViNm1typTL9QTvVvp3JbJxczHQCKTZjSY7h4QrSF0b9MlCVYytyTYJNgi9AG6T+H7dUqZLSJQ6vJI+ws4Wgdu08JuYmqU/SCAC2tP6VJi9LgeBZUlmQbzGgRZHMj+1VQc0XahuLEbhZ50EwMx+ljHWZ2WB5Xx3gmKFUXbvWaNwllAo94Zm5drawSTHqXFgxI8WSGJFjTJR2SGP602uzkKgs7P63H/Z/PA0C56nllzwFmDRkqTGoWaNQSwAC3jtNkMpAZtscaqCOeb0idex4MINMBHLJDlq2yVWVyXQkh1YBgoKKRuFknncGJLx6pwEzPz8yTifFGPuS2tFndWTbE9fdIWK3W4j5Ognq3FTp+VjtktuY+8MGMi9vasDB0CLShBGoJQhih+SV0AvG69j5JchNmRaf0yb2bad920DYEVTtI8sPPJH3r0X5nZ2rQI6K0xte0h2+W/aN5o34Kn54AvpuYe7K+NCNhApBwu1iBZAXh2AZ9pdQAwAArXfrMk8lJlyOXj2r2IAdpsK8lvtA3EugI9x3Oird0oBeqZiOxAQzKTtWQBQwZfNhaNbn8kL/F+dad+D2DHndNzIJSJIWyGCg0XS0Wn5Bo3RU1wQdAejZMAHZx8cqZVKqqgEse4tKGv3sQNxFkIOWIrWmenujr0fAmkfbuCvkShPoDBSxVeBfitxFn+AFADLjnwYPUGSPGbMnxt0auaiUFVoMB7rKuZAePhStVWvPRvw8nzsZpgFaFiWR1O+WQgkNsj3ILu0LSMtgFiOdL8uNatLl7op5WMm5nQK+83uZb7gDb+DHYoA7TXOg/gv65jpMCR1+TjEHk2dzRsK8iyy+eNwsldBR9KdFxu3kK2FJPLBJUcEsqOWaP2SuMdVRG7doDRYNdBiRpr9JfiCgDQZpSFokUhjE0MYFbXUg2qrHKGiD7grGgBfmz1v8P8AHSYZSQlkiDStBEP1J5PaUS7rtBgZNnguSxuzoH0/oxyZRBmPE+ZFtb8xtTaJu3+nBMrHblyRqSw2gbQt2C50Dv1H0/jy0UjVWkt+8kcL7vBo7lbcHBJuv2+RxZTp/TUgWkAF/UQK3H718D7AcD4A1m/RsXL6Y7yRTR5WM+Rsncs0jli/ucqikI0SBt1n3MeeAg0yenPxMxct9jfoOzkQpIQGlUMqA1+1i7FdnJBVvsdAxz9UiR4kZwGlLLGOTuKi25AIFD71qos8gzGUGQxsACGRwiHaT7WEAU3xZMp81QOh2PiyYe8s6M8gKxgd0s5Fe8gBkU8lmCQgEm75Nr3W/UkXTYHnnWP8zLuEHtqUuRRc7oIiiDcCW5HwPNEETr/UpZJ2kltsbKy5BGgXyppQxrkl1SMA0aUWPqsjvXfUXhmidDHcY3JQshrQk/cGx88HxzR1w6tJlTwQwSsUQBFjPBUEAqkRcA2aS9y2BuG776YOtdbiyJR+bxFKuGP5pGM0ZUHdYkVQwCfO33ACqI0BmP1vPCPyeRHjvGqtI+WQ0indbligrbI+/wCliu3eLtTZYfTXqVFyo4o8YlZmZJJi7GVX2mUCVSlMWssdjUPdwAosL0b1JHnY5ii3julY5JJIyqxNuKmV2U7QTEFRRQsgICoFaZfSOJ06CQRxmUTQqIwMhpLjDn2IO4FUOVAAAF1wCRegdtTU1NAM9Q52NFCfzRXtv7drDcZDRIVUo72IBoAE6yLF6QublyJjxfpOQUi3usUSLuW3VWGwsfdweGIARhuOtJ9bek2zRC8bASQFyqsSFk3LRQkfTZA93Nc8EEgoE+dkdMUrPE+JHI0cYmbIjchFLO8cfbVSdx47hTcnca/A0HH1v0+GKF4cOKEjFjX824HbEpR1dowo/qsACSPCDcNxJoC/w/6hk4bxDe0xSN3ihlb9Pa9KWicBjGUKsWoFdpv22SPMuZguQ2LJEhYEurPKobcfeskjg0WrcrnkbqPg6FZ0uPA8bRq+LkwtvWmZuB8ozHa4A91cbttULrQbCnWz+SliWONmKmMduaOSNDMxSJfqDFNzbB7b9tVxelZOgxybPy2PIuHHIZIp5sqYKpDU08SmTtxgNbqW3FyfG03qq34qRTNFPNAVkA7bAFnhyBFIsgaOVAWjkjdRIAVI2tyeVYcPUf424702PjP3Y1/SMzVEpI+sRDhqB4si+OPGg7+q/VOP38fIz0lQqTGYYWO5jHGyzP7ZVAXuuIwfqPbcXQI1Ov8ArGObN6enT5O3FDjtLGVFhGbjY8d8gIu3aa+vg+CEOSXIfGyGlV1eTHRrcG2QSknZfJDFdxN8sWJ86np71AIBa7B3E7fvIr2WUJPHPO1hxdqQdA/Y3q0TZBEf6Rx2M88C7vypCAt37F+0MUk2gIb5NlQSE9b4rPPjCWeVpJJB77uN1dtrCNR+mgFVQpSF/dW9jf4VdQSGKfIeEsMuQqqir7aWBYb6wWd1Jsk7arXnq2RiPkSQYay78dl/+XkMaqf3boFZlmLJQ4B8UBQ2kBU6nmJhIi78VHPDo8hBjthH9CAk7L3HwaVhz4PPEyHy5eHV5ZMgLG0MDBMiNJAdhkdQFHtB5dgFZgQxNA4ehHKw1i7IZsZlmjjdB3QivUkDRtTMr1uW/JDCztF3OqSShMeWC2cSI8Ct4kpWA3WRxtPdbkElgByNBZ6L6Z/0cCh7iWEbuqvFGXAJVakjkLMEALbBewUFF7neeKHNx5IiweORCkmxvAZaIv8AaaN88jjSzleq55VaHsMDXveM7iB9+1uBUV5Bckc0H0sRYfVY5xIImkhWQhnxwnfUraFTFKxBo87o+COVNEaAN6u9EYsvVsbAw0ZXK7sqUu8jhGWjZckDagv4syIB9tePxa6NhdNbGiwokgmJEskqljJGiMAhFseS5JteTsHxq90qXqUXUsmaKBy2c6pHkTY7II9gso6VaWAFLfTaBvcLq1C03+uifqGDMVnH5aLdGHihDKACGUsrA26tfwxN+QAJ+lPxFyOqYUkERSHqaxgr3BSSjj9RBXBI+KIBINFfFmX1HHjt0/ElwppJDLCHfIPc7Ermkb8xtKyS+WG0gUCOCNoT/wASfwylwQcjBZ1gWiUDHdj8+Q12I7N7rtLP7WYhp9D+q5c6FANk0sdSNj5R942mhJDPTWAw8SKWVuC44JCpN0qYY8uR0+bflyGU5OQrMhkYSlVijgJr3MpjSQjhVarLcV4vV6qsjSwwTS4QdzONsLtMgZLKladnLSOEHIUBiNzhQVj9O9PWYCLGysfKAL9lO2xBDbhP72aJ9pLIr7iF3EABqqx669fYUEcD5GHLPGXtGkxxt3Kv7TIylGBrkryA1X5ABz6kaOd4sjGklkBjRScsNE80oDRJRVWCm7N/StWvIGm3I/D6LIxnjyWLzy+5514KtRULGP2xKrMoT7MxPuYnStn9e/1DDbIGMsONkKzO8MZnyTsYAsSoRI2HbU7iZCNqkgcaJ9N/GXGyIpAiP+aCOY4G5aVlBNWFABNXXk81zxoEzN9EZ2AZSdhgQPJvAcKm4CMlNnuUBSSUsGgRzwx59FUZUbxGRwrqIKEMgRVUMqygbP0TtLOQNyjebYWVLH1LqmfnMgVlZGIaKOOow3AYOwLFwAp7gYsF8VbKu/3ndEwcePt5eWmPN7WVV9+0URZTbtYEEjxSDjd4OgUfSeBLmfo4bfUjKzsqsI0a497MrAhtosULZgLLC9bV6d6XKkEBy+3Llomx5QLJ5PhyA3Iq/FmzrKfTnT8LInVMTKzGI4ftgY+6ufc0cZkaO282ALHPzrT1zcmfcA0cEUZKyTD3MShIcRq67VUVRke+Q1LVNoD+poD6Y6s0+8dzvw7VkhyAu3uKxdSrUApdGjPKgAhl4Hye0E1jP/xExdwYSIS0m6So1RiWDBRuDAVwQBt8+4a2bWf+pNz5k+5txiWIRKDwiSjkbR+9njbkmyO2ADoPz10+4gzdxUZeKce6+LAS/wCKthQ/9CfSceTMWRWkUbRuRdo27mrnaRe00opAPINUpvQfUYfbXbhKMwVTIolkmdhykUX7mVaJkchQK5o8o/VvTmTiTM8f0tbExgOoCruZSioAAAG5ICkA+OdA3ehJVWUYWREuRFKAYVJUFgAzIyl9oLJ7luxuWRfgVpkh/DvGgSCLsqpeZBvyecgoh3lEAZ0AfhLQr9RtfnXP8OPw6SeKLMlkY2xMARipSIMStMAGRy3yDYX2/PBHp+QqZckTPFJ3AI2THaZDHC4tppZWU73BBO53B27ivJogK/EOBpcZJFPvjab8wKUhVmZbYtZ2BXCpTAkLZYKRrl6Z/DTpnU8TElWPsyK1zbS//wAwq0COXITeGVuORZH86dMXq8QxmEg3yshjnArl1AUgsSQbViw2+0gOR5rWVYH4iHo0OXiY/wCpIZnKbh+njgMU/ktahKBNA+fsQ1/rXoePIVAr9vtrsQBRsCgkqu1Shpboc8D+bOs36n+A2Y54yoZAKADiQWv7jZ3kEeABf+Pkb6P/ABxysdlXPJnibkttCyRgnyDQEg8mq8VTfGt9hmDqrKbVgCD9wRYP/Ggw3H6d6i6ZEVhi9gcbREkbggimLIoLHwPq8fB512xvUMeQmT+YwlXKjU0pvHEjhrdSxlXaW3M20X8/JG/Sut/iJgYjFGl7ko/6UIMr/bkLwv8A5iNJHVPxRzMkssODGuOv9Q5dueKPujU1H5De/jjzxoKnpvqLx7VWGaGQFS35hoxDFdtuWNpGkkRTygQILVNzeSdd6XjLHDGilmUKKZzbNxdsf9x8n+b1kuL68tOB0tV/eiP2ZDzwV7cp3KftYYfK/JL4frdqBSGdVsbuzkLMD/H68ZVR/wCFlP8A/Gg0wqD5/voF6z61Li49wKGnkYxxWLUNseSyLF+1GofetB0/FvCFd1MmG7+qLcBQs322euPv9j9jqzJ6r6b1KIxpmxBmooSwSRHBDI6q+07lajVfweCdAk+hPxglkDR9UVO0wAGRtAT3cbZFHBB8Wo453CrIEdc6MejZKPC6rjSuZcPIVgRGxFmN+fchHtv9ynmyBtnqL0vPitI6xJOpZpMjDKMa3gqZ4a9xhN2P3REgGypOkePKxVmjeISdqM7jE+1jGQd3DEDevFEUpH/e8kN/9KSY/Uoe6DPFOg7cqjIlLRNwSA282p4YXwfkcatepvw8x89GSRpKIJHuLbXP7xuuiDXAocVXJ1l34fdcKZuO2K8bnI2x5EK2G22CX2k2Wj3ObXgKKqudb1oPzTh5Gb0OaTFy4DLi9wMw5Ck/tkimqlYgDg+aogEcHYZPTuUO63soi9wyImHN2WQyozH+Atmzd61Dr/4mdMwpGhnyB3B9SKruR/DbVIB/gnWKep4MPKzq6MHkbIPvCxbUivghNwBW/cTYCgeDxwDf0vD6DQeXJaMI0gXGaaYN5K26by5Zgb9u0HcRR5t26b+HPR2j3Q40TI3hlZyeD/u3WCCP4II+CNYqPTnZEmH2Y5Mp7Ek7NceMqD9Rmc2q8spJJtQBxbC9I9A+nBiZMPZ/MRiVZJJI2JEZiVQqM0ZWxKzsj3ftBZLtSNBel6HH0vIVkCb53VIJDGts7HlJn28UpLB12llDKTuot09T9FDxRY8v6yxmXPyQm5BMAzt20UbybaSwLP0DkFg2i/4ldIXJ6fKGoiOpqbdTBDZX2srWRYFMPdt50qL12LpxTuydlkTsY69x5URAV7h9yh2ZmA5ZNqqFA+RoHT0ZEox2KKVUyybSbG5A22IhT9CiMIoWgKAIFGyf1Q6GjiBDJ/UYbn/uxs/x8+AK+2r+gp9W6tFiQtNM4SNByT/wAAOSSeAByTr89dR9S5cXUXzD9OTYkxyxVTGtIsbMLBIUrzVXfBBIOwfi30xZ+lT7lLdvZKNvkbGG5vB8IX+Dxesvw3eLeXVXAj28W0jDdu3AHxwtnjd7SOa5C9031rjTScrsmJKmPIZwVsLYTjtncygm9hJo0aAB2HqSdxHYFUjcGaQgMIkH1B2Ar3qCmxvC72FsoBzH1jnxuQGQFio7EiH9pNkMl83dhhwQSKPkdcb0bJhYy5OeGWJmHYxGJD5T+RujH9OMcFr9xqhRYHQbl0brkOHhJJNavO8kywqN0hM0jShBGObCst3wPkgaUOvdXEmQBJLJ5VlSSKMTR0sd00QZpA6sxJvb+0irIznD6RkSzSSNKYg7frCFtodhTFAFoUrELQBVaNEkcs+N00uba1QAClHJZjYH+52J+5LNzbfIAx0/qkcxMifmYYvY1qY0LycfPvYAFTtChWbcQaCMdK/qj8PEZJcrFmeVYlLPFMqiTZ8uHX2u1HedwDfus2Ltt6mgRil8CwNgtFXaWJB8E0vLcbuNvsAtg6XijIUK6mMyKI9rgK/6pcU1H4AIs8mwK4JIYpmKWRHK8C1JWgPN1VD3Ub+RyNfon8UvURwOnpjY5ImmTtx+dyRooDuSBwapATXLXYo1+chKT2wzWFrj/aBX+Dxx5+K4AGt+9WeoYpcmF4WLDIx5Y2U0FcwsHCbja2O5KpoMNwANkAqCF6B6AkcjyZCROHjtD/sIP1KiEMR4tloj4Bu9J/qE5r5HYyCxdDSxihGt8goopArD3ArwQb+daacH6mUqXLkMZAQSTe0bedx4raWoi6ZwGOvOV0yN6M6ozICy0q7oR9RpSw3RA/sNfJUrZsM16b6LyZ72r4+rkezi6YEgg8jj/wC2qGT0qeBytEMG2e3zfxVc8/H3+PGtSXqI6eD3l2xA7k2MCswJC+xyBuYcWjgOn2Kn2Zn6j6ucmYyFVWzxXkgAAeOPi/8AJ/jQdk6/nQgfqS7a3AP71q6va4IHI+2isfrhMgj87Aj0Nu+JVjYi7pkXar2f5H350BxurybSrHuL8q13Xk0/1LRo8Hz8Hm7/APrUJUApbAH3lQN4Jsq6jyfI3A88G+SNBoHQuqxyKqY06tGptYJLftmqtFeRZoj87opKHPFeCPUMrGye8kywwvJGEEuWjZCoTY3plE9yLyKWVatRta7vGsoxO1xgxkn6PKoKHIYkt5s8jgfJ0wemfWc8U0cb1kxFlXbIhkbkiigDBywP0jd5qtA++ksDpnQ5zNkTSTT7WEfbhcxAc2UYr72Kiw3C0TV+dM2H+OeK8jB4pIYx+9jbFa3BhGEPkc8nm+L186T0Lp0ciiVS8cg7irL/AEL5XckFcMvIfu26EqD/ALhZy/w4xJVMmJDjlfhLlhKsvwXUkBgbtZIiQTRI0GXz+n8dnaQOk6nl5H7gIZlJExUVPb1vKMm0HdTMONEOgwdsTtjZP6cts5woJA6pZYoss3bSIcEbrNUPNHT3j9Tnw3jhh6fHjk+0o0bFZW82uUlruP2kuz8g8Gvm9A6Z1djG8C4nUOX23tZtoG6ytFlrzahh5rg6AVgY+FEgT8uGm5KAuQkQ9vtVZAO7Xtd5HUbmBYcKlPH4cY6vjfmv35F/KntojMFitVUEqSxJq7YizQOlLov4ewTYrVK0eZGFEy5BEhiYXvDEFWEUibtrKR7WJs/FvqP44Y2Oe3uiyJVX9R4u4sTPfiP2vuHySWA+xPwDP6s6HkTsXE7pBFHvEcKkytIrbyQL2lqUBLVtp5AuiMi9Poh6lC2U3dLshlSRhKoLhQj7mLK4BIHmwWO0Cq0Wf8f8mUmLHw0aZuI+WavJNoOW45vcK5vQjGwOs5cv5grtaSQOzoi7ONoXkMFZuPaRZvywu9B+htTXOC9q7vqoXxXNc8Dgc/bXTQfGUEUQCDwQfB1+Z29LzZudPiYsjGCGU7pZAyrjopKoCT7rXlAvyV44s6/TOsc9f+loIcuWVepTYskpEvYEdrIWO07QHRZDY5U7jyL4Ogv+mPS2F07346meQX3M2Ue2KuWZBRVQF3Nusn+W5AQ8n1nH1HNlkk3Eptjwy/IiUHl2Fi3Ye8nzYrx4OepPUkkvS8bBh2xy5W+SS2r9JZCAQPKiRhe33EBWBJ86Q4vR2bjsJFWNwt82Kr7FTTc+Kqz40DLndVx8ZQiguVHHPNfVZc8Ack0bJ8nyCyx1D1PkZbUh2qIynt9iqrVu3MTQ3kAsxNn6brVnM9K9XjJZ8OR967iwj7gbueDYsbueB5U1wCBQvN6RnQn9SGWI19LApexbLbOOADd1XJ82dA/9P/Dj/wDJ8jK7sU8idyRBEHAX6O8pkJHc/TRl27a5amJPHb0XkSSJHJI24xyY4LCqIhnFG/m1JJN/c/fS/wCmjjqtY3UnxpHVu6kimOM2u3YZFDIws3uegAeKJOinpfCeCTI6ZkrGCSJdy00aqye/33wm1lN+B7r4GgShHEMyeKMLNulaOA7jsbc5UGwR7Spu/wD2PGpdQ9IqmJFmRysI8NI48b22MhdxM0gUEtcrsdvK2tDw16M+ncSLDDZzJGyxRdrGMagHJdgu4oSoJX2BFbxRmbhOdCpfUf6WFjY7d9cXbJPIo3RSSxgnYjcAgSNd+CAORXIc5UDbjGyvxwwAYOp5HBHuVqDURzQ8EDXzHyyaghX9c12ks0wv3NdhnoWdoJf7hxcmh+HsxiqIy7CXVPI5DkimuhaFfbdh1cfI169QYSuinZZ7iEbeCtsoLCuaIJP+SPFaC7gS5QjkT9EKzAvEyLIiFbG0rXnzdllv6QKs0s30hj5bXLhqln+piMYj8/VDIDGfAHt2kkn++i2Uri+43dI4WMq0r8cjad3cHxQV0Gu+DlMVUshTxTRushBsCirbOOTf6jMDf2Ogz3N/CncT+Vyo3az+lOOxJxV0STG1X5DDS11f0dnYXM+PLGP9+20/xItqf+dbgYkmf9jccKXdGF8H9KXYaAI+l2+3Nc9YVfHdgjSxgrxGzSgeb3dtmLWfBJJFaDPPw/8ASEmHIuZlqiRbHpZPqUmgGKEeCNxoMGrkclNxzquDjuIchcPttvWWOaExqUKve2RSFVr2kWQQGB5WmRTmdgiS4zCj2aIiYwyfDKd0dRs1gEblNGubGq8Bjx0KHcigAA5KMEG4cg5MW+I2TyzxqSa5O1QAJdUwop2QxVk487FnSv1MeYAkSba3AnkHjuKQCA43KacUGbjsvaZZ4wbDGRo5Vo7VpuUkAFoGPH7No/pEZF0BbWWJXijIO6aF+/ExHgiWMuFAPNSKq8lqH0kphZk06qUmhnu9+1vqu1ViyoXDEWm4izRDCUbkQLPq7rvUYMWLsShFUiTImVo5ZYYvAGy2MgBNs43UABb0WK/jeup9gkyBH1KGMg9yFQk8XwHDoQ0ZFnhlU8/ULOp+JuZL/pzDHdRAWUzbiveokKFDqSsiEkHcvwADY1jWLM8ZEkblGU8MrFWH2II5/wCNBv3S/UuNns6JOsyyoY2hlYRZO08qgmLEuAedySEUT7bN6U+v/gyIkLRStHKm52WcEIVVdxKZC+wkAFvdtP3CeNI3/wCK+4ynJjSYqfrUKjnz59jRv5u3jY/zpjw/UYnj/LJlTNjmgYJy1vXgBRIAwHHtSWPcaqMnjQHvwk9VLDIYxGroqEuViQMFUUCGDbiTuoiubNc+dNPWl6hKkSwOUDB+4SwAAvm0YMu4fSTYPg/xjvSpoOlZL2DE7Ls9360Buv3Kyuh8Eo5tfBOtN6b6oeIWkOEd1DdCGRWHx7kEt+fp5I/zoNB1NA+j+pDLkSY0saxTRoslLIJFZWNedqkMDVqyggMh+dHNBNVsrp8UrRu6KzRNvjJ8qSCLH+D/AOh8gVZ1j34wepcrFyCqvkQxtEpjdZSkblSC6jaPqYEg7jY2qVNMRoHIfhtBDTYTHHmU8O26YEAFQpV3vaAxAAI445BINOf0UID3HnikJN3kBE7Roe5CEIaiCdjgg+3laO7Eo/UzZH9TJyi3gM08lc8m7YgXwPj6R5Oq2fgwmTd3FXz9TsSeKouSePjjnz9xoN4h662NxPn4rJvJViwLRopHb8IN9qNrnzZJDAChwHrnFUASdRim9tMvYBViN/myL5K2B/2Y8WbwrCgVgWRaYA2S7X5HI5AI8jyfPxrt1BGd4m8RbgAtqm1QwFFSxFVfmh5/mw1zq3q70/Iw7uMpa+GEKBvcK3cMCRVckfbSp3ujCcy4+VJDtUKI8mFciH6rG1WcUBu4BPBJI8HWbS4Tq24sAHHn+D8VXP29uq8yFDW6wQDwTxzf9r+f86DeOjemTnsobqGJlRJuKxHGVe1fO5YN208+07gQASAfjVzrPo9MaQbXch+VXbFEgs0VXYAaAola5u7+Bh/Q+vzQbCpIVHWQEGnu/wBr/UAaNgccEmyARs3pf8Uch0rKjWRSvLKVVyNpZnoewrVcez6lFsToKA6UAnbkiEke8v7grqrXdBiAy8GiBwRfHzqrkLzNGWmChN0LvCaVqJ7RkUMp8WGY8m7q9P2PHh5pAgkETgf0nVg3nzs3qWHHlSV40K6n06Je5E7RHgo4NJuB4I2xl5CD8gkaBR9Q9fGO+5w22SFmQhKiLlgfdyCQRfsO0EsoNhyB16dlQ7Wkhyope4pYu6PHIdgNXEfYx52jtsAf4okEsT088bcZLdiz7XCkLxwAZWWRgD4s+D88aov0fGJ3SQuh9xLbXjjYgcEsp7dnnbyTx5BI0BDpkneMxeMBY5TERJsc70/qLa0rKCQ11+8D9vBCGEoQsZKrX0q52H7Vjhe23ybPNgedVsEiNpEjKLsYl04/TY0KPI7Y+NvC8m1s6M0AD3TtBF/SSKsD+kot/k7kKj4v50FVYQAABFt8MApCqPg7dpiUfciI659hasRbR9O7Y7Jxze6Esw/80aD+NETtCmTeixp5YmiL4B7hZSvkcCSQ8rxZ1xyGCm2LWRwSCG/+o9uT/Pbb+51AFw+iwmXvRxrx7jNib2YnwATFOXr7h1A4/jXl6lBehkMhKtIIyJfj2tPEwkFfy3PzdatdUyMZVabIEYVfLyFi60b4eMIwPHirPjXjHyi8uy5VI2sq5KqwNk/02lfujxyFIIPwNUL/AKmwhmxdqSfJgXduJkiEqE+b7m2N1AuzZYk8+7zpDk/DvKZCcV4syOyf/l3t+OOYmCyWPsFOtjkkZQwl3CwVYxy2QTZsxzESA/8Ahmb+1DVRcHEemO0G1O6UNEzEGwKkURvz8d0g3oMeX0TNEUGQkkbOLWILch8H3XSxcG/edwBB2kEWdwMaNJRipE4lZfcsKtK5UiyryAK1n5Me1Avkc2GUegs2fuHLkk/Ld1mAjaN5J1+pd0oYqiivLnigFVjVd4mjhQw48aRp+5VsqT595sPkOLH1FUHBWvpIDcjpKOojk2KpIAAorz4Usn10BYigDH/9X41W6r6tiwFkixhum7rKJSSZAE/SVUA9qKFQbW5Iul5/UBvCmKO0vBdA0hlkogBPeRxRohfpQAfcWeXb8Pvw4x8KNMiRe5mSASSSOASjMNxVB+2iavyfvXAD5+EvTZY8TuT4wglko2WJkkHJ3MpH6Yskhbs2SeTbPOpqaCaA+tvSadUw3xnYpZDI4F7WXwa+R5BH2J+aOj2poPx51bo0uFNJjzUjqR45VvlWVgDalTYPGiWBlG7KW0Ue5nHHA4F8i/AF/YAca1z8XfRpzyZYY2GTjqFVWAC5KEF/023jc0fvO2if4ognEPzpVhTV9a2tqBu80SDxZ8EePt50BnqKJ7idhcbiD9QoopINWAPPkffkXrm+cRCPapUg0L5+kglW/i/B+wr419wOpCVUVUlMxb3V/TNkLdCNj4q+P7DwNDsmRkiMLAH3sxu0ogFSKJXbzzW3kgD4I0FWVwgIK3u+42n+a/swryfn76os4viwP+T/AO167S5TcDj2gqPng80Lv7n/AJOuHPC/f+PvoO8UABveALsEj4Fnx4uv2386c+mQ49KVWQl75som47DsBtl9u+juIoL5BHKdEqgj2ybhwwBAJ5PHj+w8H50dwH/LyIsiyBywBFGiA7WyhSpNFeAbBP2A0D3jyLHGF2xmJT4KxtvI5371p1IFsXFMoKixu3l96F6idaWRzIp+qI+/Z8N72fcqqfO8vyCi2ykazLH9QoHIcCMKFpgg5YAtIAWisEP7AWbi1HuCnVrAypWD94GNfaf023IVUbNvt4FMoRADZJ8giIgNLGXgyuDJeJIw8HtqDxXEgDJfB43Amjxr71H07TDYk7gUVfbC4HHlf1EaxZ5K/JrSp0rI7XuuTklrKOATdGw1bgCKrwTxX9PeRws5vcYXaIUbVKCX9mioqpNGymxh7jZIC6C1+TVCtJG4UUFMMsZUKCo2yRI+xgCRustyedU3V8amjeWUKjHtCWO9wUlHUSU9+BsVOSWYljq/DMaO+I8e0tFtlLW1X2JizKbVhSM5JDCiVO0nH0fevchkV0r6BAI3JDUbIeGqogg1z8/BBdxM2KZ9qEFx9dUzQ1QIaMEyKRyKaEAbfOrGVmNJuG9WKhVZ0WMsgHAO4fBvxIK5FgEVr11X0emSmybFat27cqFWU0BYZZpmB4rx9vsNLfUPQE7DbFkZG0ElVzI5JoxR8b2gVoxY+pQfg386goerJupQypkQoJIR7QyBv0gWUlAdxPKIVLKbKswNDboXmZ+HkSkthvjTckuuRJHFMSGITa4BjWSQgEihRckir0dXq2diI3fxt8a+95cWZZrUEXe8tNQ+VEqcDwFB1Y6Z+IeJkEU0CnkhWHbk+KrvEx/B5WdfAoao++kciOVZchKhUD8vCqinMaMWUu49gcX9VljQBPBZjmLIr2SSTdctZ/i1PPz5DcX/AJ18Xp8SsXF75juKuWVSfG4SvtRv5CMb8869N3owLG0EgChQPPNABUr7EFiK0FbJWAGVQqIBHBSRkBnoz2SoO4Bbr58CyougGU24HiqPFf8A+s/44FfurRKfKTflBAbLRKQxBAAjuyQAGJZyB80PHN6X8VnzZ/y2OvclYE2SBGoU8l2/2g0aUE3Q4NjQXsSDeVgH/WeOAmr3LIwV+b8iPufFeQL5rb9Z70L8Ju2yS5OZPJOl7TCREiWKO0AbiaJG6waPxop1HE6hg7ZYJZc2IOBJjyhDJsY0WjmChiV4O1rsXzoG7U1NTQTU1NTQDut4UsqL2ZBHIrBgx+1EH4PNHiwR9xrMvxY/CoZSfmsFVMqAiVFA/W2miyhRXcBBBHF1Q5FFm9SdQyHnlhGWMdEAMaLE6TZHs9yrM7qjizwYjYNXVcr/AKT9TriZUgl/NRQTq0tTxLFHEQ3ukAJG1W5+kMSSTzzoMNw+odsgsz8EmkYjm/IYHg/2+w12nlSWidq/fhtzDk7iAGs/G4n7cDk6178UfwuGa8ubhEM/ajkMakN3gbAZKPt9igjyG5qiOcOcMhKm1Pgjx/gjQe8hCeSKNkEAVVV8fHmqoa47te5Jyxs8/wDvr5I4N0tf58aDsI6P0vvU+4eKomx9x8ea+dMfRc0bwQo2oykox3Ae9zu27ZOFJUVQsEjndpblJa24ssT/AHvnx9tF+mqqBQXrheHHssuRYayvtBLWa+f8g04VslARsCTErMQl1W2tzWpVrAqM8bqu+PbxDuh1ChkHt2RDwGVwTIY0QbmJ9+4lQwskLehvTcd0WR3RdpbcrAsoHJHtIBjXZuLChY9330S6codL22DGtsF9n9OMGoo3UitxXaR7gWvzoJhdUmZgIyBtpSPaN9KI1LNslHA3EjxQarCA6LxdTyQAS0m9SxZfahtVZTW5UN7wgHJKnnnsKRxknjCPuO4W43SFAU3KOCNxZYz7CB52vKOKOvOPi72AZokctCvcUlDyVLE1HXHa3NyOY28bwNAY6d6ibGADsGCHZw8bVtGz6lktVIjG5hZCuiLWimP6kTNlWSdmLR2qDd2e3xTsWVhsJZSSxJCLwNzhtiwejj9O9wXYHJjPiNkjD2Albt7g0B7nLAiherEkRhY8NeOwR+3+6wQH+z7e2GG7m0RjXcOg0HG67kRUO6s1Fg6zr2itC6WVQb2iiS8fH72RvbrpF1HprtU0EePKb/rRqtkmrEo9psn5YHnwCdJmJwHLJKWol1Y2FEe5ggkDD2KEH7gWeXcW8M9tTIjBndWBYq6tHQIhj/UVIweQWG2uNiH3kAdsQOsvQ5QN6yKxA9vbEyFhXgEZQU3/AMaW+q+kop9wmxZbYH3IXRvtdxQtvPHiQsNdulQOZE7TLjK3xA20MQG3BIKaOQijbbSvtKhiVLEuepytJ+XmxvzirtZpEQKFuiu+KUhQ/N0jsQLJVeAaEDK/DeSBgcLOeAke6KUnHLfYblTtyfzcdn5OrPpvD67cqT4kLCIAkbzAZyf2oYv0WNDlinHHIOtNHpvGH0xBP/2y0d/3CFb/AM6rQdEd0KTM2wNYAlMoYccMZYtwAq6s+Tz40GcN6Yzsyd1TFlxEkcF5cgo4jVUEbKoBPdYkGiaFcnzYN+jfwtfpvUmyBM0sTRMAxba+4svtdAKYVyCCOQOBxrQMTBjhXbGiot3SgAWfJoa76CampqaCampqaCampqaDjPhxurK6Kyv9QYWG+OQeD40Im9G47o8R7nYcUYd57am7DIDzGR8BSFHmr51NTQTpPo+HGkEitK8m0JvkkZn2AcLdji7bxxZqhxpe9S/gxg5riT9SOSgGYMWD1QtgTZYgcsCL5Js86mpoB+P/APD501fqfJc/+NVA/sAn/qT50RH4I9JHiJ627SO4eebuz7gePII+3ybmpoCGN+FXSo2RxiqWS6Ls7XZJO4MxDeT5HydXR6BwAhRYBGjNuZY2ZAxsnnaRxZ8eOF+ANTU0Ef0HgmtsIRgb3oSHJJU2X5LcqPN/P3OqMnoTG9v6EhCj/tnPiqFsSR4A9pUEAAigKmpoPjehMXbQxyCWDFlkO47S1W7W3O8j78L4oV4f0LBRqF7tSLcSbNjbhtEquACeSCDf8Xz91NBwwvw5xoiCscwpdlmQHgMrWRs5Nr8eQT/fVyX0bCw+iWigUqHA8qQSfb555rj7DU1NBb6X6LxYkrtEiwQHawKEYBAFD/pIfHkf2q0PSuNt27CVKNHRY1tZ+448/ub6vuAAeBr7qaC4OlxBi3bXcdouvAWioA8KAQDQoWL86tampoJqampoJqampoJqampoJr5evupoP//Z"/>
          <p:cNvSpPr>
            <a:spLocks noChangeAspect="1" noChangeArrowheads="1"/>
          </p:cNvSpPr>
          <p:nvPr/>
        </p:nvSpPr>
        <p:spPr bwMode="auto">
          <a:xfrm>
            <a:off x="0" y="-1058863"/>
            <a:ext cx="20764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QERQUExQVFRQWGB0YFxgXGRwcGhYeHRwgHBscHhghHCYgGx4jHx0eHy8hIycqLy0uHx4xNTAqNSYrLSkBCQoKDQwMDQwMDSkYFBgpKSkpKSkpKSkpKSkpKSkpKSkpKSkpKSkpKSkpKSkpKSkpKSkpKSkpKSkpKSkpKSkpKf/AABEIAOgA2gMBIgACEQEDEQH/xAAcAAACAwEBAQEAAAAAAAAAAAAFBgAEBwMCAQj/xABAEAACAgEDAwMCBQMDAQYEBwABAgMRBAASIQUTMQYiQTJRBxQjQmEzcYEVUpFDU2JygrHBCCSS8RYlY3OhovD/xAAVAQEBAAAAAAAAAAAAAAAAAAAAAf/EABQRAQAAAAAAAAAAAAAAAAAAAAD/2gAMAwEAAhEDEQA/ANq1NTU0E1ND83qvangiK2JtwsN7lIG4WlWUIBBa+DtFe6xZzssQxSSNZWNGcgeSFBY0LHNDQd9TXOCYOqsPDAMP7EWNUcbrQfKmx9jjtKh317DvF1fwQK8+dAS1NQaE+n+rtPjd6UKnul+aCokjqpJJ87VBJ8efjQFtTQ2TrQGVDAAG7sUsm4Hx22jWq+bMh+eNv88EtBNTU1NBNTU1NBNTU1NBNTU1NBNTU1NBNTU1NBNTU1NBNTU1NBNTU1NBNTU18vQL2TE79SiJSliRiG+4ZKJ/+pto/s/8VcwMtsmLIDgACWeEbflVYoDyfOgSoE6vkTSPfahj5sgJFJv3pQVt5DpG4Ht4ks2aut6H6r3cAIW2yZBzJA4IoMZ24HPJp91D4F6Ar6b9Qj8r05Sv6mRjhlAPAEcSsSWP91H9z/GqnpnbkdSzMndMGVIY9j0AoaMPtoD3BTZDAlTvYgkc6osxxI+mSBeUwmjXyUVu3ERbUW4USVQJNfxr1+H2QCMubb21KQqVYKhLorozFQFUb/aRtAHNDkHQHvTvWmlbLV3DGPJlSMheAiLGwBYDbY3/ACbP80dVvQ+Q3+j4rNGWb8uCUADF+DzRIDbh7qvm9LPp/NbHXLIBCpPIDFHFkuzbo4/IFBWPHukU7bOinpaaWPDxJJO86RwIXRGjSONljABLMYw8ezmgxVWBu+NgVPTOQR1OGF42iaHEmLq48bplIcN42MpsCzR3KxJW9aNrOvVfVpP9QgbEVch5IBAqcGP9WRZdzsD7k7cZJAsbTZrd7tF0E1NTVCPrCtlPjBW3pCkxbjbTuyAebv2E/wDGgv6moNL/AKIlZsQvIzEtPkMS55UfmJAAT8AAfxX8aBg1NL3TPXGPkbmCzRwgArkTJ2oJNzBVCOxG4kmhxz/xbDoJqamqU/W8dJFiaeJZWIVUMihyT4AW7JNiuNBd1NTUOgmpqamgmpqaB9b6hkRzwdsP2vMu2Fpd1kCrX6CBZv8AkWKGgOampqaCampqaCaTup+qMfC6qRkkxLJix7Zm4itZZSUJrhvcDd18cGrcdZt18nqHUJIYmCUnYJl20WQSmRe3u3hWEyqJNtWLF+2wE9Cy/wA/nZMLV25BJGk4YpIwJVkYnhiSEQ7AVsR19II176REB0zIXuNuxlmcRmBlSOQNsBD17+EcAXuIYk+7nXvo+DLL1Cd5GlgEqhlYFLjkkZNgoqx+uWh4FAk8ML+42EGiz5p0dT+W74sBu0W3szRuoCoashSGbybHuXQEepem3lkxYGmbZODIChCMO0gO5j9TtT1wdos0q0pUNhYZwc2bA7s06S/lVLSR70Uu7NKpF7Qjby20/fw20k2stRCMORzNHsgeEtFJRLoEhDA7T5ZdnAPGw0fgK/WJMmbLlljfKEM+C0WxAN+1mXt0GPLCRwRRUtu4BYaBy6R0ySOfq7d1RjCRlaDt8V+Wjaw4IZTtYLVEcGhzYH+iM+GPDxpp2JgESdyRo5SncsOC0jAKAjgi13IGHJViLt4mUx/1RkFK+R+pfuIRsWGtqb1VieSdr7hxQawNUfRXVtnTGyVZWSGMl42sl4xKRI1CbbexJALQXxV8ggUxY/zPUpRjSqkUUOOw/S3oT3JHIIJUq1geDYog0Rwy4/qMP1CXDCG4oUlL3x72I21/ajf9+OOU3KzcbpebKybYYG7ZZIFosQA68fSu73ChXCsOd4IWML8SIsbqebLTSPPCiKyhTTr9A9rMgBBA8nlQCeTQaR6a602bm5Ei71hiiih2seO7ud5eAxG5QUQn78Xxq1gG+qZfA4xsUXfP15B5Hx/9tK/4IdO7eJLIR75ZDbEU7bfJJv6dzGhQIJYEn4tZQkfI6q0STrI0cMJ45UKDvZCCVLduTelGyQRQPkGzH9R4skxhSeNpVu0VgTYNEccbh8r5HyNKXo3pUXUsLFkyVB7at+kslqWkKuJWC1tci6WzQdvNnTFkwQNgA46RvGkYkxwI1dRtFptRqF/HkHk8g6rdBWaPpmH+WjiLmCHcHJQAGNbb2g7iPNWL5F3Wg++pJIZSmCzlVlpZEWM++MgjYJSO3GODdW20EKAaIMdQ6pHjqpfdRNAKjMfF+FBOh/XSMuJoEs/qKHYgqIdjhy9mrYBfaVv3bTwOdAer9U5Z5XPBNAsqqgvgARsWc2QAAGZiQBdgaArmeqW57YVVBFM6yG1rm0KpsN/JY8D+eAXTvUcryKcbvZfw+3hLri5y7wED5Act8bdEulekBOwmzE3KOYseT3rH/wB6QEkNIf8AbZVfAs2xbo0CgAAAAUAOAB9gPjQKOfDnMqifJaK1P6eHHbtVbi+S67Y/PwqfwTWhnR/SOBlMe/B3WI9rSPPLIeOWaYuQvxQ9pv48Wy+qp3CogoK59zGqJH0r9QJJ8+y2sCgedUOh5KJICQefaZGdlCkjhSKALEgACRUbni/kOnp+STGzZcEyNNCsKzxM/MkSs5QRM55kX2kqx5AFG+Dpp0rddP5fqeDPxtmEmHISfBb9WH/+6Mv/AJtMs06oCSfAJoAkmhZpRZY18AE6Dppd9Y5GMY+1MYjJ9cayNCGX9u9RL7OLI5/nXPqPqVZoykaShWFFniZODYYbXkhkBqvcPuK5uqmGFxCA0c7LX0J3Sin4vdlPG1/YX8XVaD30Dqs8bQY/ZdozdyMu0Im0smwwxtjstAf9RTzVWNN2g3SfUazyGNYJ49ou3VAoHwOHJF81xXB0Z0E1NTU0E1k3UfUVxxO5cvH1GRwQNx2DLMa0WBPCF0UA0P8AjWo9QzBDFJKfEaM5/wDKpb/21j8+ADjdsIZdzQxszn2tI+R3mJ2KdoZpVr7C+CAdBP8AW2dqJdpXyUkYDcQw78KDY1kKhkRSSCfBHluKuT1JXihjj5/MQdk+7ipIxzJ/u7e2Nztsgblr3ECjjdKVARsKPjFEmKGvf+dRVteOCyye4fFccWSPUsBTiwliwC/pM0TbSEPdjyFKg81X0m6FV5bcHTA6m5eWpd5neYRqzEogWGYsApFKTJYNV8H5F8OrZUuXkyRuSNv5Td8jf7rYqQQfAWqIFf31Q6bE0mV3DxkH86SLBptjihtO07WCcD3e4kkrsIJwqpyiQoXcIR9RIBQSu3uYAmowRfzRPzoBnR+tS4zdRxEVpY1dVUvtYxuiMjN7kK8qgB8HgVzQ1TdmwciWJhIUSKRG2gMrOElAk4raVyJAvHAN/bgrDkASMG3KrTTksycuxcgDhasBjYNEH+PHnGzpHypFQB/1DO4f6CrMciRRSHyvBW/4v3cAmdUVlx43ZrlXJmidgbDLGkQQWPFEuq38baACiqHTnjDtIu7fF7hXIG1WohhRAUhDdD/mrI9XxCYo3a03yyMwar3bMcux3BaFu1j/AB8Xol0Dpad5JY1ISdY7W22bWO2VDJu5sgir3GjV+CFvonVBA4QNJHEU90kSkzwHaWZogaYA8IWAoLu4Be9at6N6/gI+cIpcdIUkjYEOo9v5dCSxvkgq9nk2Gskg6xLq3SDDK5VWPcQOTtLAEqrtwtMqjfQJvg0Qw5Nj0P6f7uegYRmKHubu4FYHYpO3tGiSCasiiaPJFEN0fqES4cubHcEMil/ctrKGXbHJsFlN5KnjkitwsmuXpPMij6djW4hCgbVUKm/YPcu0u92buiDf+3S2VV8acho2i/LSsVFpuAiZgu0BfmuPIo+K0Vm6cuKdsfbjpEUpH7So28KTe5h55N35PN6Dr1Dqk2RKVGT24TdUqJtFc727pY1RJYbfnjXf0z6aSWRcyTuFeGxo5GYheK7zIzGncElR+xSOAxbQWfKjdJI5PcjqyHkX7lIJHtbkXYv7D76YPTPrRJSuPkMiZPAX9qz/AGKA+H+8V2vxYo6BolmVBbEKLAskAWSABZ+SSAP5I15y5iiMwRpCoJCLW5v4G4gX/cjSf1bOeWfICSTQCBayHUqSn6StDsBNFf1pHJqyYhfAA0wen+mriRDGQN24QFV3YFpGNsxPA5sg38kn7aCztWeNRLGVLrZjcjcviwdrEH7GiQbo2DWljqihJTRMQBKoRakAfCEruVboVGjIfkk6+esc2KDMwjwkjS75pd23ZCinduPgIzbRXF7a5+KOf1+DOeX8vMV7dK7BS5LEkKFC7zsZVdjtUVsJYE+AP9bibO6cxisSgCSLyCJom3pVgHl1q6HB8DxoPk9ZXMMc8cjBaV49oibZxd7ZYm2MbolSDQ+NE/SHWSR2JGLOL2G93C8Vu+RxatQsEHQCLp7RZGVjIp9j92JdrMvamthQCGgsncSr8KNBezGeVWlZndFB3G7CgUSNiKw5+wHOruH06IhSjXK28K0Sh0FLRV5uywQm/kL5oX88sfpyNG0uVO8axmtznaieOf1gyjmgCoX5Glz1D+M8OIFgxgZnriee0jA+GoDe4+21RdcE6Axk9LcDhJBVj2nJSvIsGOBCP8Vxzemno3XIp1ChgJQKaMk7gQBfDBWYf97bzrMPT34iySzRfmMwszSohx+1GqypKQlKiqzit+73tZC+Oa03ZuFjzZERx5Y2uQEdrdJ2ivJspkKI0O3bW2vN2CdA6ampqaCp1fA78EsW7aZEKhquiRwasWAfixf3Gkz1h1zp0LGBpWGT3Fy5FgG9v0YwxLBm2qvaStlg7fAN8vksgVSx8AEngngc+Byf8ayOb1H0rIzWzp8aXt7BEJe0zxmt6uX2EjlXjXkMatTV1oC/RsiLJyZyDavk9uZNrK0LpveNGPhgXU225hbEcDbQw9JebAxyJKZWnh7ftCNI8cpU/QxYncAfd4uhbVor0fLifqAhwsftx7xkTbo2hCFVeO9jKpcvviYbRxzemKD088f5IAg7NoySKAk2RuytR5oTtuAX/dzwOAy/oWMq50Zl3K+XkEwAAUEmhljlYUAopu2xX/wAeSdWuldVw4s3IhlLTBu1UUQ92O1CAIzPtBZWnaP2sa8n5oxnGPp+CsmUrSvhZKzirWRt4KoebFdwhD/3V+9WnST4mbM+SCkXeYs3caeFBuMm499UKb/co96gGuD86Bo6DhxNG04yRMBkmR2RNpttm+JlLDYwZWfwVI5HJG3zlTQBZkSTssGVZFEpUSyNjwi+2T5slOAAfmzr502OPZLDCsLvGJpHaC3ijUwooLzE28jNFRAJJ3MeK5v9L9O/lEmk3u8jZA/WJO9gqlirfddyDigKYD40CT6e6R/qeCDOzmRZchhIQX8mBmLkgkk77vg0CRuIKs99ex8PA2STM5jyhFHHjxKL3hg7FakAG6yCQ3BfgnjXzEzE6W29Y94DTCRRJGsm0hJCyq7L3ACp4DAj3+eNe8vreUzHJbo88/G1FkMQ7Mfn2R27s7eWIUeFXnYCQEZ74uTFvw5JTkIXmEc9pvQb1dkpdsyq1ilLADeKNBdIfp/pGQ88al5oWaSxNEHlZnOwsVPtDBd25mDEqLNkaesLHwOqZmM8MbYmRDN7u0dhUKGcoyFFIdiCK2D/AKht6I0z9d9D78vvIoVFiLBgNzdzc9qFB3MCrkhfpBVePjQZ76iy/wAnuwkvKKxuMjbucxRlFXubyAlgP8UAQooeC3dOdnyJEkx0lMfOS0MSbIHY2MdSCrSlVoFgDybP20K6B6FOeWmSNIIBujbc2553X2OCygMkalQgVNvgkV+491CA9JaMQMyHIlbuRAvkIyVb5AR2EncXjcFY2A7bTXATrGFjQQvlTSyY8a+xhLG4dmPK7QpQtdkVz48itLvSuu4fUCmHEZ7lDGIvuU/p+4MH78rKVKlldlPKnnzo/wCoc6T8uuCuLHK0kzQyKSqRqylHQheTtkVlk3HdtLbSTxqnneqpLjCYsOP2m3xyyTrIFVgySHaim41Vy1b1BCrz9IIXsVpYZ5Xzd/6kP5ed4hutRZillRBaMoZlLpa+4WE40YGRmyTyHFlR4lSMos6fouCFKvFPGCzbgHVt17SQQCKvt6qX8xjCOKVBKwHbm3BFcblEqJKLMbOoK2oNXoOGkw5o41TH6fF2ZGXt/qrUZQHvJSbid4KshLCms8nQEuuehh1JoZMtihjjAEcRtQ7X3Pcw94+kD2j6T/u1R6t6IxcLprRxhiIpFmDtuZlPdDEs0e1+2oJJ2+BbUSNd+m+scl13CJciM+JI4MyIEfBCtDJuH8g/+nJXofqoZB2SxNBJZWmsoxH1AOVWiP8Aa6o3ggEEEgm+joWmyXnusc5J/LuLVZI4wkSGiLN7Nt2LKk1Q4KfikDBGuajLG8IMfvjSVZUf3FdjeGDItEkeW++vuVL28LJbKW5jI7xpuRDIDt2LHbXttRxZNrwTxqp1zPgzMfpsWTGzEzxu6OrlCFjcvumKKjbUO9qP7T5+QSek9O6l13a4NRB7WSRBHjxAfMOOP6j8n3G6+90Ro3pD0D0/GlkIRpslGtpZo3oEnzFuXZX8oWI+W0ByPX0k00UeNIMWFgVxx2d7uE/cylCFSl+haIBUk37Nds71ucCKYvjQrkyilnhCok0humlB9ybfc9lnUhWIYXWgUPQ+Amb17uLHH+XSWeZVUcDb/TsDjgvG3Pg0KFUNW6l07bmRtDt3kqxV3KgAcNtAgcfQG/cpv5F6zj8DMOPDjys3JkSFCVgRpGCg+JGIJq91oRXnnWuLPFliOTHmikCODuVi614YeyQDcR4LXX2OgJ6mpqaAZ6h9QRYMJml3EWFVVFtIx8Ko+5onngAEnxrN/wAPs8NLMHPcXIX6qI2ytM4k/WVN5BLDbJwOFHB22a/FbLbdhwKSC5mlFC77Udcjx7Q5ks8DYPnWcywEKxrssCsjJtP0Bwql4idroyNe7av1Oh+RoHDJ9SPDJjnKMi5JykIAkZnjiJCyXEsS+16CiIIbLbwTS7R/rH8V8yRCcJexjhtndYqZpju2/pj3Kgu+eTwTY8az7r/WGg7TIpSWRC9q20L7pIuCoViSoYHd/ub4qmuPMyM3p/5bIRY41SGTHVx2U7d7R+sQVUvTMt2zKjAG2sgQ9KerDkdPnx8yVZbnjiMk7hu3HL9LHcAXVZFFixf/AHaGnhM3Hx8XFaOaOcQk7JFt1Mf0tfbRtrEECkW9wCgBd1I8HT8ErE2NhRLjwusksksm1cmjRHflZFaElXIBs7lS41VidDuletmGVJ+UxpDHM7FIkj3g0lKm0SBNtAndTfQte0VoGvNjWfFZROMRguQyy9lou4jbLGztqzIwlBZwAwZSQGonTv0zsxYSGVVx45VG+NztCGWh27oVy20DjWPQfiS0ebj5E0ZoqbBXuyjdIyEqaWrVGoLwNxCgAnT707q+VJlQ0/dQlTIB871jaS0JI2xb0Kuu2juFEhiwCY48fLYSw/mFkfMldI2Re6V7cYlkCOCCiyRrV8ft5utHsXNdgk7ZGRKEQysEdVDblCorwiOra91BrTg/Nkd1jqO58iYydtmmbGQEEzfoWP0CGA2PuBJYhQSTfg6WpvWOFEHyNridZLKdyTbDIT7kWLui+LQsQq8D2kA2HXqs0MfW8ebIyliaHas+6NlLrEIwrs4sHfMTTMFpAOfAOzq1iwQb8H4/g39tYH0/BPUX7uROGnk2F3X20oG4JdfwLJ8fFWDoz6M9dP05hj5Hckg7alKpu2opA0YLFjGaNqT7a4FXQOf4StXTI4m/qwySxTKfKyCViwP80wN/N6Y+swwGMPkBdkTCQMbGxh4YMKKmiRdjyR86Q5uvYc8r5eBnNBLVzI0MrwyUAN0kYA2vW1d4P28nVbr2Vk5GE0mZm4/5ViY9mJE3cyGIIEZMt9s38FTVWaq9B7lfMkzGyhjGQ4+T7li2sNpjRe3d2ZYwAWKBl3EAH2HVH1H6yxhFOk36YIWJcdg47YZk3uEeNd1qZOK9oWuN50u9P/FfJw17OIkUvdkMg7iyEh5CNy/UvDPvZbs0QDfnR5PxjglZMfqeJE6Nt3Oo3om4A8xMG8fJV24Fi9AR9PzpHHGsEn5uKKJFRIMhkHdllBLP9O42fJ+kbfaN/BrDcdaxEZo1gy4Jfplj37GU8A7qJRxtawfte6uVFOven8Z2SCbN2GUSqmO0oiD+0bUWwPIDX96AauNEf9Z6ahWUzdUT3sFk2sRvY7nVZAjAsxHuAJ8AHhQAHFvVe6BUzuozRZJKmSAJFEysjGkVmRQVc7TuZiu3yaN6+QTy5XZjWKTJeVfdM5m/LO6jcxM7oyVYO0RRjgDbJqx0TO6QGmnkkL5Ei/X1IKglr6SGKbeKAocgVwL0y+jVxp2kkjhXcAm+aEkQSyGiwQK2xinbj3MBV8WaOg59H9AOg/VyO2Dz2sJfy6g/NzczyHzyzi/tql6/9BRtgzNB3zKg30Z5X7gWmdTvZrYqGAIo2auiQdA1V/1OPv8AY3Du7O4F8nbdbj9hfHPmjXg6DA8L1SuKJmMTF24Q9pthQiMBlkq2CtcgB4O1aNk2W9MwGSWLa8vtczMz0iIpdUkkKEttRYo2UdyvduWiGNmZ+gwYZzt+U8OPHKUCFe4CskSyiOMAhwyhitAmhRG3khR656yZ3kxcOMxjJJSWSVVMs7IC20qp7aoS5XaASba7LHQWsz1pg5C4+PkYbJ0+KRpUIlBZvcQGaNFGxDub2igdyhSAOXTo/pvF/P403TZu3AId8gQ70lUsVjiUsxKAnusy/BUGgwsWo8TCSNTJ+WU5G0bYTatHEFjMYnUVtVwJATtF8NXuOhno703jJ1Eb8aJXEJkiCqv6bRzsrkkOSGBKV5r3LuOwEhqGpqamgzL8ceoPDDjbBTs8ih6vgx7TDX2lDUb/ANv9tLnpD1HB3o5tkfdLOGUsCO43CSBtrN2goelUbr8rtUMGT8aZJJVxMSKu5K8ki7ttM0cZCx2w2kuZKo+Rx86znE6BOk0l9PaUx7yjRI6qSjSqrMqEr9UZWyRwDQa+Qv8AVIbx0eQoIw0ndN8MHG0e0qwGwqSDXDMFX6hq/iHI68VnmAhxA0cCvssM+9VAhhZisZ3H3NuPFj3VQHeqPTma0c0bdhWDbBGJAv1FMglGcgPy9UK8E2aFteF1V1OLix7ZQyxOkC0qRWrTRNHIiBk4SmDs25ZNxK+5dAwP0LBxsiOHZjyzlbR8uYSSg0eVgIHHt/6ZU/ZaB0H9c4qTCKdJDLKqgM8ULKvbXh2klVj20DEyISeNrUSCx0xeoOmSOheKQCCTdkSSEIaYdsxMQVYlEjViNm1typTL9QTvVvp3JbJxczHQCKTZjSY7h4QrSF0b9MlCVYytyTYJNgi9AG6T+H7dUqZLSJQ6vJI+ws4Wgdu08JuYmqU/SCAC2tP6VJi9LgeBZUlmQbzGgRZHMj+1VQc0XahuLEbhZ50EwMx+ljHWZ2WB5Xx3gmKFUXbvWaNwllAo94Zm5drawSTHqXFgxI8WSGJFjTJR2SGP602uzkKgs7P63H/Z/PA0C56nllzwFmDRkqTGoWaNQSwAC3jtNkMpAZtscaqCOeb0idex4MINMBHLJDlq2yVWVyXQkh1YBgoKKRuFknncGJLx6pwEzPz8yTifFGPuS2tFndWTbE9fdIWK3W4j5Ognq3FTp+VjtktuY+8MGMi9vasDB0CLShBGoJQhih+SV0AvG69j5JchNmRaf0yb2bad920DYEVTtI8sPPJH3r0X5nZ2rQI6K0xte0h2+W/aN5o34Kn54AvpuYe7K+NCNhApBwu1iBZAXh2AZ9pdQAwAArXfrMk8lJlyOXj2r2IAdpsK8lvtA3EugI9x3Oird0oBeqZiOxAQzKTtWQBQwZfNhaNbn8kL/F+dad+D2DHndNzIJSJIWyGCg0XS0Wn5Bo3RU1wQdAejZMAHZx8cqZVKqqgEse4tKGv3sQNxFkIOWIrWmenujr0fAmkfbuCvkShPoDBSxVeBfitxFn+AFADLjnwYPUGSPGbMnxt0auaiUFVoMB7rKuZAePhStVWvPRvw8nzsZpgFaFiWR1O+WQgkNsj3ILu0LSMtgFiOdL8uNatLl7op5WMm5nQK+83uZb7gDb+DHYoA7TXOg/gv65jpMCR1+TjEHk2dzRsK8iyy+eNwsldBR9KdFxu3kK2FJPLBJUcEsqOWaP2SuMdVRG7doDRYNdBiRpr9JfiCgDQZpSFokUhjE0MYFbXUg2qrHKGiD7grGgBfmz1v8P8AHSYZSQlkiDStBEP1J5PaUS7rtBgZNnguSxuzoH0/oxyZRBmPE+ZFtb8xtTaJu3+nBMrHblyRqSw2gbQt2C50Dv1H0/jy0UjVWkt+8kcL7vBo7lbcHBJuv2+RxZTp/TUgWkAF/UQK3H718D7AcD4A1m/RsXL6Y7yRTR5WM+Rsncs0jli/ucqikI0SBt1n3MeeAg0yenPxMxct9jfoOzkQpIQGlUMqA1+1i7FdnJBVvsdAxz9UiR4kZwGlLLGOTuKi25AIFD71qos8gzGUGQxsACGRwiHaT7WEAU3xZMp81QOh2PiyYe8s6M8gKxgd0s5Fe8gBkU8lmCQgEm75Nr3W/UkXTYHnnWP8zLuEHtqUuRRc7oIiiDcCW5HwPNEETr/UpZJ2kltsbKy5BGgXyppQxrkl1SMA0aUWPqsjvXfUXhmidDHcY3JQshrQk/cGx88HxzR1w6tJlTwQwSsUQBFjPBUEAqkRcA2aS9y2BuG776YOtdbiyJR+bxFKuGP5pGM0ZUHdYkVQwCfO33ACqI0BmP1vPCPyeRHjvGqtI+WQ0indbligrbI+/wCliu3eLtTZYfTXqVFyo4o8YlZmZJJi7GVX2mUCVSlMWssdjUPdwAosL0b1JHnY5ii3julY5JJIyqxNuKmV2U7QTEFRRQsgICoFaZfSOJ06CQRxmUTQqIwMhpLjDn2IO4FUOVAAAF1wCRegdtTU1NAM9Q52NFCfzRXtv7drDcZDRIVUo72IBoAE6yLF6QublyJjxfpOQUi3usUSLuW3VWGwsfdweGIARhuOtJ9bek2zRC8bASQFyqsSFk3LRQkfTZA93Nc8EEgoE+dkdMUrPE+JHI0cYmbIjchFLO8cfbVSdx47hTcnca/A0HH1v0+GKF4cOKEjFjX824HbEpR1dowo/qsACSPCDcNxJoC/w/6hk4bxDe0xSN3ihlb9Pa9KWicBjGUKsWoFdpv22SPMuZguQ2LJEhYEurPKobcfeskjg0WrcrnkbqPg6FZ0uPA8bRq+LkwtvWmZuB8ozHa4A91cbttULrQbCnWz+SliWONmKmMduaOSNDMxSJfqDFNzbB7b9tVxelZOgxybPy2PIuHHIZIp5sqYKpDU08SmTtxgNbqW3FyfG03qq34qRTNFPNAVkA7bAFnhyBFIsgaOVAWjkjdRIAVI2tyeVYcPUf424702PjP3Y1/SMzVEpI+sRDhqB4si+OPGg7+q/VOP38fIz0lQqTGYYWO5jHGyzP7ZVAXuuIwfqPbcXQI1Ov8ArGObN6enT5O3FDjtLGVFhGbjY8d8gIu3aa+vg+CEOSXIfGyGlV1eTHRrcG2QSknZfJDFdxN8sWJ86np71AIBa7B3E7fvIr2WUJPHPO1hxdqQdA/Y3q0TZBEf6Rx2M88C7vypCAt37F+0MUk2gIb5NlQSE9b4rPPjCWeVpJJB77uN1dtrCNR+mgFVQpSF/dW9jf4VdQSGKfIeEsMuQqqir7aWBYb6wWd1Jsk7arXnq2RiPkSQYay78dl/+XkMaqf3boFZlmLJQ4B8UBQ2kBU6nmJhIi78VHPDo8hBjthH9CAk7L3HwaVhz4PPEyHy5eHV5ZMgLG0MDBMiNJAdhkdQFHtB5dgFZgQxNA4ehHKw1i7IZsZlmjjdB3QivUkDRtTMr1uW/JDCztF3OqSShMeWC2cSI8Ct4kpWA3WRxtPdbkElgByNBZ6L6Z/0cCh7iWEbuqvFGXAJVakjkLMEALbBewUFF7neeKHNx5IiweORCkmxvAZaIv8AaaN88jjSzleq55VaHsMDXveM7iB9+1uBUV5Bckc0H0sRYfVY5xIImkhWQhnxwnfUraFTFKxBo87o+COVNEaAN6u9EYsvVsbAw0ZXK7sqUu8jhGWjZckDagv4syIB9tePxa6NhdNbGiwokgmJEskqljJGiMAhFseS5JteTsHxq90qXqUXUsmaKBy2c6pHkTY7II9gso6VaWAFLfTaBvcLq1C03+uifqGDMVnH5aLdGHihDKACGUsrA26tfwxN+QAJ+lPxFyOqYUkERSHqaxgr3BSSjj9RBXBI+KIBINFfFmX1HHjt0/ElwppJDLCHfIPc7Ermkb8xtKyS+WG0gUCOCNoT/wASfwylwQcjBZ1gWiUDHdj8+Q12I7N7rtLP7WYhp9D+q5c6FANk0sdSNj5R942mhJDPTWAw8SKWVuC44JCpN0qYY8uR0+bflyGU5OQrMhkYSlVijgJr3MpjSQjhVarLcV4vV6qsjSwwTS4QdzONsLtMgZLKladnLSOEHIUBiNzhQVj9O9PWYCLGysfKAL9lO2xBDbhP72aJ9pLIr7iF3EABqqx669fYUEcD5GHLPGXtGkxxt3Kv7TIylGBrkryA1X5ABz6kaOd4sjGklkBjRScsNE80oDRJRVWCm7N/StWvIGm3I/D6LIxnjyWLzy+5514KtRULGP2xKrMoT7MxPuYnStn9e/1DDbIGMsONkKzO8MZnyTsYAsSoRI2HbU7iZCNqkgcaJ9N/GXGyIpAiP+aCOY4G5aVlBNWFABNXXk81zxoEzN9EZ2AZSdhgQPJvAcKm4CMlNnuUBSSUsGgRzwx59FUZUbxGRwrqIKEMgRVUMqygbP0TtLOQNyjebYWVLH1LqmfnMgVlZGIaKOOow3AYOwLFwAp7gYsF8VbKu/3ndEwcePt5eWmPN7WVV9+0URZTbtYEEjxSDjd4OgUfSeBLmfo4bfUjKzsqsI0a497MrAhtosULZgLLC9bV6d6XKkEBy+3Llomx5QLJ5PhyA3Iq/FmzrKfTnT8LInVMTKzGI4ftgY+6ufc0cZkaO282ALHPzrT1zcmfcA0cEUZKyTD3MShIcRq67VUVRke+Q1LVNoD+poD6Y6s0+8dzvw7VkhyAu3uKxdSrUApdGjPKgAhl4Hye0E1jP/xExdwYSIS0m6So1RiWDBRuDAVwQBt8+4a2bWf+pNz5k+5txiWIRKDwiSjkbR+9njbkmyO2ADoPz10+4gzdxUZeKce6+LAS/wCKthQ/9CfSceTMWRWkUbRuRdo27mrnaRe00opAPINUpvQfUYfbXbhKMwVTIolkmdhykUX7mVaJkchQK5o8o/VvTmTiTM8f0tbExgOoCruZSioAAAG5ICkA+OdA3ehJVWUYWREuRFKAYVJUFgAzIyl9oLJ7luxuWRfgVpkh/DvGgSCLsqpeZBvyecgoh3lEAZ0AfhLQr9RtfnXP8OPw6SeKLMlkY2xMARipSIMStMAGRy3yDYX2/PBHp+QqZckTPFJ3AI2THaZDHC4tppZWU73BBO53B27ivJogK/EOBpcZJFPvjab8wKUhVmZbYtZ2BXCpTAkLZYKRrl6Z/DTpnU8TElWPsyK1zbS//wAwq0COXITeGVuORZH86dMXq8QxmEg3yshjnArl1AUgsSQbViw2+0gOR5rWVYH4iHo0OXiY/wCpIZnKbh+njgMU/ktahKBNA+fsQ1/rXoePIVAr9vtrsQBRsCgkqu1Shpboc8D+bOs36n+A2Y54yoZAKADiQWv7jZ3kEeABf+Pkb6P/ABxysdlXPJnibkttCyRgnyDQEg8mq8VTfGt9hmDqrKbVgCD9wRYP/Ggw3H6d6i6ZEVhi9gcbREkbggimLIoLHwPq8fB512xvUMeQmT+YwlXKjU0pvHEjhrdSxlXaW3M20X8/JG/Sut/iJgYjFGl7ko/6UIMr/bkLwv8A5iNJHVPxRzMkssODGuOv9Q5dueKPujU1H5De/jjzxoKnpvqLx7VWGaGQFS35hoxDFdtuWNpGkkRTygQILVNzeSdd6XjLHDGilmUKKZzbNxdsf9x8n+b1kuL68tOB0tV/eiP2ZDzwV7cp3KftYYfK/JL4frdqBSGdVsbuzkLMD/H68ZVR/wCFlP8A/Gg0wqD5/voF6z61Li49wKGnkYxxWLUNseSyLF+1GofetB0/FvCFd1MmG7+qLcBQs322euPv9j9jqzJ6r6b1KIxpmxBmooSwSRHBDI6q+07lajVfweCdAk+hPxglkDR9UVO0wAGRtAT3cbZFHBB8Wo453CrIEdc6MejZKPC6rjSuZcPIVgRGxFmN+fchHtv9ynmyBtnqL0vPitI6xJOpZpMjDKMa3gqZ4a9xhN2P3REgGypOkePKxVmjeISdqM7jE+1jGQd3DEDevFEUpH/e8kN/9KSY/Uoe6DPFOg7cqjIlLRNwSA282p4YXwfkcatepvw8x89GSRpKIJHuLbXP7xuuiDXAocVXJ1l34fdcKZuO2K8bnI2x5EK2G22CX2k2Wj3ObXgKKqudb1oPzTh5Gb0OaTFy4DLi9wMw5Ck/tkimqlYgDg+aogEcHYZPTuUO63soi9wyImHN2WQyozH+Atmzd61Dr/4mdMwpGhnyB3B9SKruR/DbVIB/gnWKep4MPKzq6MHkbIPvCxbUivghNwBW/cTYCgeDxwDf0vD6DQeXJaMI0gXGaaYN5K26by5Zgb9u0HcRR5t26b+HPR2j3Q40TI3hlZyeD/u3WCCP4II+CNYqPTnZEmH2Y5Mp7Ek7NceMqD9Rmc2q8spJJtQBxbC9I9A+nBiZMPZ/MRiVZJJI2JEZiVQqM0ZWxKzsj3ftBZLtSNBel6HH0vIVkCb53VIJDGts7HlJn28UpLB12llDKTuot09T9FDxRY8v6yxmXPyQm5BMAzt20UbybaSwLP0DkFg2i/4ldIXJ6fKGoiOpqbdTBDZX2srWRYFMPdt50qL12LpxTuydlkTsY69x5URAV7h9yh2ZmA5ZNqqFA+RoHT0ZEox2KKVUyybSbG5A22IhT9CiMIoWgKAIFGyf1Q6GjiBDJ/UYbn/uxs/x8+AK+2r+gp9W6tFiQtNM4SNByT/wAAOSSeAByTr89dR9S5cXUXzD9OTYkxyxVTGtIsbMLBIUrzVXfBBIOwfi30xZ+lT7lLdvZKNvkbGG5vB8IX+Dxesvw3eLeXVXAj28W0jDdu3AHxwtnjd7SOa5C9031rjTScrsmJKmPIZwVsLYTjtncygm9hJo0aAB2HqSdxHYFUjcGaQgMIkH1B2Ar3qCmxvC72FsoBzH1jnxuQGQFio7EiH9pNkMl83dhhwQSKPkdcb0bJhYy5OeGWJmHYxGJD5T+RujH9OMcFr9xqhRYHQbl0brkOHhJJNavO8kywqN0hM0jShBGObCst3wPkgaUOvdXEmQBJLJ5VlSSKMTR0sd00QZpA6sxJvb+0irIznD6RkSzSSNKYg7frCFtodhTFAFoUrELQBVaNEkcs+N00uba1QAClHJZjYH+52J+5LNzbfIAx0/qkcxMifmYYvY1qY0LycfPvYAFTtChWbcQaCMdK/qj8PEZJcrFmeVYlLPFMqiTZ8uHX2u1HedwDfus2Ltt6mgRil8CwNgtFXaWJB8E0vLcbuNvsAtg6XijIUK6mMyKI9rgK/6pcU1H4AIs8mwK4JIYpmKWRHK8C1JWgPN1VD3Ub+RyNfon8UvURwOnpjY5ImmTtx+dyRooDuSBwapATXLXYo1+chKT2wzWFrj/aBX+Dxx5+K4AGt+9WeoYpcmF4WLDIx5Y2U0FcwsHCbja2O5KpoMNwANkAqCF6B6AkcjyZCROHjtD/sIP1KiEMR4tloj4Bu9J/qE5r5HYyCxdDSxihGt8goopArD3ArwQb+daacH6mUqXLkMZAQSTe0bedx4raWoi6ZwGOvOV0yN6M6ozICy0q7oR9RpSw3RA/sNfJUrZsM16b6LyZ72r4+rkezi6YEgg8jj/wC2qGT0qeBytEMG2e3zfxVc8/H3+PGtSXqI6eD3l2xA7k2MCswJC+xyBuYcWjgOn2Kn2Zn6j6ucmYyFVWzxXkgAAeOPi/8AJ/jQdk6/nQgfqS7a3AP71q6va4IHI+2isfrhMgj87Aj0Nu+JVjYi7pkXar2f5H350BxurybSrHuL8q13Xk0/1LRo8Hz8Hm7/APrUJUApbAH3lQN4Jsq6jyfI3A88G+SNBoHQuqxyKqY06tGptYJLftmqtFeRZoj87opKHPFeCPUMrGye8kywwvJGEEuWjZCoTY3plE9yLyKWVatRta7vGsoxO1xgxkn6PKoKHIYkt5s8jgfJ0wemfWc8U0cb1kxFlXbIhkbkiigDBywP0jd5qtA++ksDpnQ5zNkTSTT7WEfbhcxAc2UYr72Kiw3C0TV+dM2H+OeK8jB4pIYx+9jbFa3BhGEPkc8nm+L186T0Lp0ciiVS8cg7irL/AEL5XckFcMvIfu26EqD/ALhZy/w4xJVMmJDjlfhLlhKsvwXUkBgbtZIiQTRI0GXz+n8dnaQOk6nl5H7gIZlJExUVPb1vKMm0HdTMONEOgwdsTtjZP6cts5woJA6pZYoss3bSIcEbrNUPNHT3j9Tnw3jhh6fHjk+0o0bFZW82uUlruP2kuz8g8Gvm9A6Z1djG8C4nUOX23tZtoG6ytFlrzahh5rg6AVgY+FEgT8uGm5KAuQkQ9vtVZAO7Xtd5HUbmBYcKlPH4cY6vjfmv35F/KntojMFitVUEqSxJq7YizQOlLov4ewTYrVK0eZGFEy5BEhiYXvDEFWEUibtrKR7WJs/FvqP44Y2Oe3uiyJVX9R4u4sTPfiP2vuHySWA+xPwDP6s6HkTsXE7pBFHvEcKkytIrbyQL2lqUBLVtp5AuiMi9Poh6lC2U3dLshlSRhKoLhQj7mLK4BIHmwWO0Cq0Wf8f8mUmLHw0aZuI+WavJNoOW45vcK5vQjGwOs5cv5grtaSQOzoi7ONoXkMFZuPaRZvywu9B+htTXOC9q7vqoXxXNc8Dgc/bXTQfGUEUQCDwQfB1+Z29LzZudPiYsjGCGU7pZAyrjopKoCT7rXlAvyV44s6/TOsc9f+loIcuWVepTYskpEvYEdrIWO07QHRZDY5U7jyL4Ogv+mPS2F07346meQX3M2Ue2KuWZBRVQF3Nusn+W5AQ8n1nH1HNlkk3Eptjwy/IiUHl2Fi3Ye8nzYrx4OepPUkkvS8bBh2xy5W+SS2r9JZCAQPKiRhe33EBWBJ86Q4vR2bjsJFWNwt82Kr7FTTc+Kqz40DLndVx8ZQiguVHHPNfVZc8Ack0bJ8nyCyx1D1PkZbUh2qIynt9iqrVu3MTQ3kAsxNn6brVnM9K9XjJZ8OR967iwj7gbueDYsbueB5U1wCBQvN6RnQn9SGWI19LApexbLbOOADd1XJ82dA/9P/Dj/wDJ8jK7sU8idyRBEHAX6O8pkJHc/TRl27a5amJPHb0XkSSJHJI24xyY4LCqIhnFG/m1JJN/c/fS/wCmjjqtY3UnxpHVu6kimOM2u3YZFDIws3uegAeKJOinpfCeCTI6ZkrGCSJdy00aqye/33wm1lN+B7r4GgShHEMyeKMLNulaOA7jsbc5UGwR7Spu/wD2PGpdQ9IqmJFmRysI8NI48b22MhdxM0gUEtcrsdvK2tDw16M+ncSLDDZzJGyxRdrGMagHJdgu4oSoJX2BFbxRmbhOdCpfUf6WFjY7d9cXbJPIo3RSSxgnYjcAgSNd+CAORXIc5UDbjGyvxwwAYOp5HBHuVqDURzQ8EDXzHyyaghX9c12ks0wv3NdhnoWdoJf7hxcmh+HsxiqIy7CXVPI5DkimuhaFfbdh1cfI169QYSuinZZ7iEbeCtsoLCuaIJP+SPFaC7gS5QjkT9EKzAvEyLIiFbG0rXnzdllv6QKs0s30hj5bXLhqln+piMYj8/VDIDGfAHt2kkn++i2Uri+43dI4WMq0r8cjad3cHxQV0Gu+DlMVUshTxTRushBsCirbOOTf6jMDf2Ogz3N/CncT+Vyo3az+lOOxJxV0STG1X5DDS11f0dnYXM+PLGP9+20/xItqf+dbgYkmf9jccKXdGF8H9KXYaAI+l2+3Nc9YVfHdgjSxgrxGzSgeb3dtmLWfBJJFaDPPw/8ASEmHIuZlqiRbHpZPqUmgGKEeCNxoMGrkclNxzquDjuIchcPttvWWOaExqUKve2RSFVr2kWQQGB5WmRTmdgiS4zCj2aIiYwyfDKd0dRs1gEblNGubGq8Bjx0KHcigAA5KMEG4cg5MW+I2TyzxqSa5O1QAJdUwop2QxVk487FnSv1MeYAkSba3AnkHjuKQCA43KacUGbjsvaZZ4wbDGRo5Vo7VpuUkAFoGPH7No/pEZF0BbWWJXijIO6aF+/ExHgiWMuFAPNSKq8lqH0kphZk06qUmhnu9+1vqu1ViyoXDEWm4izRDCUbkQLPq7rvUYMWLsShFUiTImVo5ZYYvAGy2MgBNs43UABb0WK/jeup9gkyBH1KGMg9yFQk8XwHDoQ0ZFnhlU8/ULOp+JuZL/pzDHdRAWUzbiveokKFDqSsiEkHcvwADY1jWLM8ZEkblGU8MrFWH2II5/wCNBv3S/UuNns6JOsyyoY2hlYRZO08qgmLEuAedySEUT7bN6U+v/gyIkLRStHKm52WcEIVVdxKZC+wkAFvdtP3CeNI3/wCK+4ynJjSYqfrUKjnz59jRv5u3jY/zpjw/UYnj/LJlTNjmgYJy1vXgBRIAwHHtSWPcaqMnjQHvwk9VLDIYxGroqEuViQMFUUCGDbiTuoiubNc+dNPWl6hKkSwOUDB+4SwAAvm0YMu4fSTYPg/xjvSpoOlZL2DE7Ls9360Buv3Kyuh8Eo5tfBOtN6b6oeIWkOEd1DdCGRWHx7kEt+fp5I/zoNB1NA+j+pDLkSY0saxTRoslLIJFZWNedqkMDVqyggMh+dHNBNVsrp8UrRu6KzRNvjJ8qSCLH+D/AOh8gVZ1j34wepcrFyCqvkQxtEpjdZSkblSC6jaPqYEg7jY2qVNMRoHIfhtBDTYTHHmU8O26YEAFQpV3vaAxAAI445BINOf0UID3HnikJN3kBE7Roe5CEIaiCdjgg+3laO7Eo/UzZH9TJyi3gM08lc8m7YgXwPj6R5Oq2fgwmTd3FXz9TsSeKouSePjjnz9xoN4h662NxPn4rJvJViwLRopHb8IN9qNrnzZJDAChwHrnFUASdRim9tMvYBViN/myL5K2B/2Y8WbwrCgVgWRaYA2S7X5HI5AI8jyfPxrt1BGd4m8RbgAtqm1QwFFSxFVfmh5/mw1zq3q70/Iw7uMpa+GEKBvcK3cMCRVckfbSp3ujCcy4+VJDtUKI8mFciH6rG1WcUBu4BPBJI8HWbS4Tq24sAHHn+D8VXP29uq8yFDW6wQDwTxzf9r+f86DeOjemTnsobqGJlRJuKxHGVe1fO5YN208+07gQASAfjVzrPo9MaQbXch+VXbFEgs0VXYAaAola5u7+Bh/Q+vzQbCpIVHWQEGnu/wBr/UAaNgccEmyARs3pf8Uch0rKjWRSvLKVVyNpZnoewrVcez6lFsToKA6UAnbkiEke8v7grqrXdBiAy8GiBwRfHzqrkLzNGWmChN0LvCaVqJ7RkUMp8WGY8m7q9P2PHh5pAgkETgf0nVg3nzs3qWHHlSV40K6n06Je5E7RHgo4NJuB4I2xl5CD8gkaBR9Q9fGO+5w22SFmQhKiLlgfdyCQRfsO0EsoNhyB16dlQ7Wkhyope4pYu6PHIdgNXEfYx52jtsAf4okEsT088bcZLdiz7XCkLxwAZWWRgD4s+D88aov0fGJ3SQuh9xLbXjjYgcEsp7dnnbyTx5BI0BDpkneMxeMBY5TERJsc70/qLa0rKCQ11+8D9vBCGEoQsZKrX0q52H7Vjhe23ybPNgedVsEiNpEjKLsYl04/TY0KPI7Y+NvC8m1s6M0AD3TtBF/SSKsD+kot/k7kKj4v50FVYQAABFt8MApCqPg7dpiUfciI659hasRbR9O7Y7Jxze6Esw/80aD+NETtCmTeixp5YmiL4B7hZSvkcCSQ8rxZ1xyGCm2LWRwSCG/+o9uT/Pbb+51AFw+iwmXvRxrx7jNib2YnwATFOXr7h1A4/jXl6lBehkMhKtIIyJfj2tPEwkFfy3PzdatdUyMZVabIEYVfLyFi60b4eMIwPHirPjXjHyi8uy5VI2sq5KqwNk/02lfujxyFIIPwNUL/AKmwhmxdqSfJgXduJkiEqE+b7m2N1AuzZYk8+7zpDk/DvKZCcV4syOyf/l3t+OOYmCyWPsFOtjkkZQwl3CwVYxy2QTZsxzESA/8Ahmb+1DVRcHEemO0G1O6UNEzEGwKkURvz8d0g3oMeX0TNEUGQkkbOLWILch8H3XSxcG/edwBB2kEWdwMaNJRipE4lZfcsKtK5UiyryAK1n5Me1Avkc2GUegs2fuHLkk/Ld1mAjaN5J1+pd0oYqiivLnigFVjVd4mjhQw48aRp+5VsqT595sPkOLH1FUHBWvpIDcjpKOojk2KpIAAorz4Usn10BYigDH/9X41W6r6tiwFkixhum7rKJSSZAE/SVUA9qKFQbW5Iul5/UBvCmKO0vBdA0hlkogBPeRxRohfpQAfcWeXb8Pvw4x8KNMiRe5mSASSSOASjMNxVB+2iavyfvXAD5+EvTZY8TuT4wglko2WJkkHJ3MpH6Yskhbs2SeTbPOpqaCaA+tvSadUw3xnYpZDI4F7WXwa+R5BH2J+aOj2poPx51bo0uFNJjzUjqR45VvlWVgDalTYPGiWBlG7KW0Ue5nHHA4F8i/AF/YAca1z8XfRpzyZYY2GTjqFVWAC5KEF/023jc0fvO2if4ognEPzpVhTV9a2tqBu80SDxZ8EePt50BnqKJ7idhcbiD9QoopINWAPPkffkXrm+cRCPapUg0L5+kglW/i/B+wr419wOpCVUVUlMxb3V/TNkLdCNj4q+P7DwNDsmRkiMLAH3sxu0ogFSKJXbzzW3kgD4I0FWVwgIK3u+42n+a/swryfn76os4viwP+T/AO167S5TcDj2gqPng80Lv7n/AJOuHPC/f+PvoO8UABveALsEj4Fnx4uv2386c+mQ49KVWQl75som47DsBtl9u+juIoL5BHKdEqgj2ybhwwBAJ5PHj+w8H50dwH/LyIsiyBywBFGiA7WyhSpNFeAbBP2A0D3jyLHGF2xmJT4KxtvI5371p1IFsXFMoKixu3l96F6idaWRzIp+qI+/Z8N72fcqqfO8vyCi2ykazLH9QoHIcCMKFpgg5YAtIAWisEP7AWbi1HuCnVrAypWD94GNfaf023IVUbNvt4FMoRADZJ8giIgNLGXgyuDJeJIw8HtqDxXEgDJfB43Amjxr71H07TDYk7gUVfbC4HHlf1EaxZ5K/JrSp0rI7XuuTklrKOATdGw1bgCKrwTxX9PeRws5vcYXaIUbVKCX9mioqpNGymxh7jZIC6C1+TVCtJG4UUFMMsZUKCo2yRI+xgCRustyedU3V8amjeWUKjHtCWO9wUlHUSU9+BsVOSWYljq/DMaO+I8e0tFtlLW1X2JizKbVhSM5JDCiVO0nH0fevchkV0r6BAI3JDUbIeGqogg1z8/BBdxM2KZ9qEFx9dUzQ1QIaMEyKRyKaEAbfOrGVmNJuG9WKhVZ0WMsgHAO4fBvxIK5FgEVr11X0emSmybFat27cqFWU0BYZZpmB4rx9vsNLfUPQE7DbFkZG0ElVzI5JoxR8b2gVoxY+pQfg386goerJupQypkQoJIR7QyBv0gWUlAdxPKIVLKbKswNDboXmZ+HkSkthvjTckuuRJHFMSGITa4BjWSQgEihRckir0dXq2diI3fxt8a+95cWZZrUEXe8tNQ+VEqcDwFB1Y6Z+IeJkEU0CnkhWHbk+KrvEx/B5WdfAoao++kciOVZchKhUD8vCqinMaMWUu49gcX9VljQBPBZjmLIr2SSTdctZ/i1PPz5DcX/AJ18Xp8SsXF75juKuWVSfG4SvtRv5CMb8869N3owLG0EgChQPPNABUr7EFiK0FbJWAGVQqIBHBSRkBnoz2SoO4Bbr58CyougGU24HiqPFf8A+s/44FfurRKfKTflBAbLRKQxBAAjuyQAGJZyB80PHN6X8VnzZ/y2OvclYE2SBGoU8l2/2g0aUE3Q4NjQXsSDeVgH/WeOAmr3LIwV+b8iPufFeQL5rb9Z70L8Ju2yS5OZPJOl7TCREiWKO0AbiaJG6waPxop1HE6hg7ZYJZc2IOBJjyhDJsY0WjmChiV4O1rsXzoG7U1NTQTU1NTQDut4UsqL2ZBHIrBgx+1EH4PNHiwR9xrMvxY/CoZSfmsFVMqAiVFA/W2miyhRXcBBBHF1Q5FFm9SdQyHnlhGWMdEAMaLE6TZHs9yrM7qjizwYjYNXVcr/AKT9TriZUgl/NRQTq0tTxLFHEQ3ukAJG1W5+kMSSTzzoMNw+odsgsz8EmkYjm/IYHg/2+w12nlSWidq/fhtzDk7iAGs/G4n7cDk6178UfwuGa8ubhEM/ajkMakN3gbAZKPt9igjyG5qiOcOcMhKm1Pgjx/gjQe8hCeSKNkEAVVV8fHmqoa47te5Jyxs8/wDvr5I4N0tf58aDsI6P0vvU+4eKomx9x8ea+dMfRc0bwQo2oykox3Ae9zu27ZOFJUVQsEjndpblJa24ssT/AHvnx9tF+mqqBQXrheHHssuRYayvtBLWa+f8g04VslARsCTErMQl1W2tzWpVrAqM8bqu+PbxDuh1ChkHt2RDwGVwTIY0QbmJ9+4lQwskLehvTcd0WR3RdpbcrAsoHJHtIBjXZuLChY9330S6codL22DGtsF9n9OMGoo3UitxXaR7gWvzoJhdUmZgIyBtpSPaN9KI1LNslHA3EjxQarCA6LxdTyQAS0m9SxZfahtVZTW5UN7wgHJKnnnsKRxknjCPuO4W43SFAU3KOCNxZYz7CB52vKOKOvOPi72AZokctCvcUlDyVLE1HXHa3NyOY28bwNAY6d6ibGADsGCHZw8bVtGz6lktVIjG5hZCuiLWimP6kTNlWSdmLR2qDd2e3xTsWVhsJZSSxJCLwNzhtiwejj9O9wXYHJjPiNkjD2Albt7g0B7nLAiherEkRhY8NeOwR+3+6wQH+z7e2GG7m0RjXcOg0HG67kRUO6s1Fg6zr2itC6WVQb2iiS8fH72RvbrpF1HprtU0EePKb/rRqtkmrEo9psn5YHnwCdJmJwHLJKWol1Y2FEe5ggkDD2KEH7gWeXcW8M9tTIjBndWBYq6tHQIhj/UVIweQWG2uNiH3kAdsQOsvQ5QN6yKxA9vbEyFhXgEZQU3/AMaW+q+kop9wmxZbYH3IXRvtdxQtvPHiQsNdulQOZE7TLjK3xA20MQG3BIKaOQijbbSvtKhiVLEuepytJ+XmxvzirtZpEQKFuiu+KUhQ/N0jsQLJVeAaEDK/DeSBgcLOeAke6KUnHLfYblTtyfzcdn5OrPpvD67cqT4kLCIAkbzAZyf2oYv0WNDlinHHIOtNHpvGH0xBP/2y0d/3CFb/AM6rQdEd0KTM2wNYAlMoYccMZYtwAq6s+Tz40GcN6Yzsyd1TFlxEkcF5cgo4jVUEbKoBPdYkGiaFcnzYN+jfwtfpvUmyBM0sTRMAxba+4svtdAKYVyCCOQOBxrQMTBjhXbGiot3SgAWfJoa76CampqaCampqaCampqaDjPhxurK6Kyv9QYWG+OQeD40Im9G47o8R7nYcUYd57am7DIDzGR8BSFHmr51NTQTpPo+HGkEitK8m0JvkkZn2AcLdji7bxxZqhxpe9S/gxg5riT9SOSgGYMWD1QtgTZYgcsCL5Js86mpoB+P/APD501fqfJc/+NVA/sAn/qT50RH4I9JHiJ627SO4eebuz7gePII+3ybmpoCGN+FXSo2RxiqWS6Ls7XZJO4MxDeT5HydXR6BwAhRYBGjNuZY2ZAxsnnaRxZ8eOF+ANTU0Ef0HgmtsIRgb3oSHJJU2X5LcqPN/P3OqMnoTG9v6EhCj/tnPiqFsSR4A9pUEAAigKmpoPjehMXbQxyCWDFlkO47S1W7W3O8j78L4oV4f0LBRqF7tSLcSbNjbhtEquACeSCDf8Xz91NBwwvw5xoiCscwpdlmQHgMrWRs5Nr8eQT/fVyX0bCw+iWigUqHA8qQSfb555rj7DU1NBb6X6LxYkrtEiwQHawKEYBAFD/pIfHkf2q0PSuNt27CVKNHRY1tZ+448/ub6vuAAeBr7qaC4OlxBi3bXcdouvAWioA8KAQDQoWL86tampoJqampoJqampoJqampoJr5evupoP//Z"/>
          <p:cNvSpPr>
            <a:spLocks noChangeAspect="1" noChangeArrowheads="1"/>
          </p:cNvSpPr>
          <p:nvPr/>
        </p:nvSpPr>
        <p:spPr bwMode="auto">
          <a:xfrm>
            <a:off x="152400" y="-906463"/>
            <a:ext cx="20764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IQERQUExQVFRQWGB0YFxgXGRwcGhYeHRwgHBscHhghHCYgGx4jHx0eHy8hIycqLy0uHx4xNTAqNSYrLSkBCQoKDQwMDQwMDSkYFBgpKSkpKSkpKSkpKSkpKSkpKSkpKSkpKSkpKSkpKSkpKSkpKSkpKSkpKSkpKSkpKSkpKf/AABEIAOgA2gMBIgACEQEDEQH/xAAcAAACAwEBAQEAAAAAAAAAAAAFBgAEBwMCAQj/xABAEAACAgEDAwMCBQMDAQYEBwABAgMRBAASIQUTMQYiQTJRBxQjQmEzcYEVUpFDU2JygrHBCCSS8RYlY3OhovD/xAAVAQEBAAAAAAAAAAAAAAAAAAAAAf/EABQRAQAAAAAAAAAAAAAAAAAAAAD/2gAMAwEAAhEDEQA/ANq1NTU0E1ND83qvangiK2JtwsN7lIG4WlWUIBBa+DtFe6xZzssQxSSNZWNGcgeSFBY0LHNDQd9TXOCYOqsPDAMP7EWNUcbrQfKmx9jjtKh317DvF1fwQK8+dAS1NQaE+n+rtPjd6UKnul+aCokjqpJJ87VBJ8efjQFtTQ2TrQGVDAAG7sUsm4Hx22jWq+bMh+eNv88EtBNTU1NBNTU1NBNTU1NBNTU1NBNTU1NBNTU1NBNTU1NBNTU1NBNTU1NBNTU18vQL2TE79SiJSliRiG+4ZKJ/+pto/s/8VcwMtsmLIDgACWeEbflVYoDyfOgSoE6vkTSPfahj5sgJFJv3pQVt5DpG4Ht4ks2aut6H6r3cAIW2yZBzJA4IoMZ24HPJp91D4F6Ar6b9Qj8r05Sv6mRjhlAPAEcSsSWP91H9z/GqnpnbkdSzMndMGVIY9j0AoaMPtoD3BTZDAlTvYgkc6osxxI+mSBeUwmjXyUVu3ERbUW4USVQJNfxr1+H2QCMubb21KQqVYKhLorozFQFUb/aRtAHNDkHQHvTvWmlbLV3DGPJlSMheAiLGwBYDbY3/ACbP80dVvQ+Q3+j4rNGWb8uCUADF+DzRIDbh7qvm9LPp/NbHXLIBCpPIDFHFkuzbo4/IFBWPHukU7bOinpaaWPDxJJO86RwIXRGjSONljABLMYw8ezmgxVWBu+NgVPTOQR1OGF42iaHEmLq48bplIcN42MpsCzR3KxJW9aNrOvVfVpP9QgbEVch5IBAqcGP9WRZdzsD7k7cZJAsbTZrd7tF0E1NTVCPrCtlPjBW3pCkxbjbTuyAebv2E/wDGgv6moNL/AKIlZsQvIzEtPkMS55UfmJAAT8AAfxX8aBg1NL3TPXGPkbmCzRwgArkTJ2oJNzBVCOxG4kmhxz/xbDoJqamqU/W8dJFiaeJZWIVUMihyT4AW7JNiuNBd1NTUOgmpqamgmpqaB9b6hkRzwdsP2vMu2Fpd1kCrX6CBZv8AkWKGgOampqaCampqaCaTup+qMfC6qRkkxLJix7Zm4itZZSUJrhvcDd18cGrcdZt18nqHUJIYmCUnYJl20WQSmRe3u3hWEyqJNtWLF+2wE9Cy/wA/nZMLV25BJGk4YpIwJVkYnhiSEQ7AVsR19II176REB0zIXuNuxlmcRmBlSOQNsBD17+EcAXuIYk+7nXvo+DLL1Cd5GlgEqhlYFLjkkZNgoqx+uWh4FAk8ML+42EGiz5p0dT+W74sBu0W3szRuoCoashSGbybHuXQEepem3lkxYGmbZODIChCMO0gO5j9TtT1wdos0q0pUNhYZwc2bA7s06S/lVLSR70Uu7NKpF7Qjby20/fw20k2stRCMORzNHsgeEtFJRLoEhDA7T5ZdnAPGw0fgK/WJMmbLlljfKEM+C0WxAN+1mXt0GPLCRwRRUtu4BYaBy6R0ySOfq7d1RjCRlaDt8V+Wjaw4IZTtYLVEcGhzYH+iM+GPDxpp2JgESdyRo5SncsOC0jAKAjgi13IGHJViLt4mUx/1RkFK+R+pfuIRsWGtqb1VieSdr7hxQawNUfRXVtnTGyVZWSGMl42sl4xKRI1CbbexJALQXxV8ggUxY/zPUpRjSqkUUOOw/S3oT3JHIIJUq1geDYog0Rwy4/qMP1CXDCG4oUlL3x72I21/ajf9+OOU3KzcbpebKybYYG7ZZIFosQA68fSu73ChXCsOd4IWML8SIsbqebLTSPPCiKyhTTr9A9rMgBBA8nlQCeTQaR6a602bm5Ei71hiiih2seO7ud5eAxG5QUQn78Xxq1gG+qZfA4xsUXfP15B5Hx/9tK/4IdO7eJLIR75ZDbEU7bfJJv6dzGhQIJYEn4tZQkfI6q0STrI0cMJ45UKDvZCCVLduTelGyQRQPkGzH9R4skxhSeNpVu0VgTYNEccbh8r5HyNKXo3pUXUsLFkyVB7at+kslqWkKuJWC1tci6WzQdvNnTFkwQNgA46RvGkYkxwI1dRtFptRqF/HkHk8g6rdBWaPpmH+WjiLmCHcHJQAGNbb2g7iPNWL5F3Wg++pJIZSmCzlVlpZEWM++MgjYJSO3GODdW20EKAaIMdQ6pHjqpfdRNAKjMfF+FBOh/XSMuJoEs/qKHYgqIdjhy9mrYBfaVv3bTwOdAer9U5Z5XPBNAsqqgvgARsWc2QAAGZiQBdgaArmeqW57YVVBFM6yG1rm0KpsN/JY8D+eAXTvUcryKcbvZfw+3hLri5y7wED5Act8bdEulekBOwmzE3KOYseT3rH/wB6QEkNIf8AbZVfAs2xbo0CgAAAAUAOAB9gPjQKOfDnMqifJaK1P6eHHbtVbi+S67Y/PwqfwTWhnR/SOBlMe/B3WI9rSPPLIeOWaYuQvxQ9pv48Wy+qp3CogoK59zGqJH0r9QJJ8+y2sCgedUOh5KJICQefaZGdlCkjhSKALEgACRUbni/kOnp+STGzZcEyNNCsKzxM/MkSs5QRM55kX2kqx5AFG+Dpp0rddP5fqeDPxtmEmHISfBb9WH/+6Mv/AJtMs06oCSfAJoAkmhZpRZY18AE6Dppd9Y5GMY+1MYjJ9cayNCGX9u9RL7OLI5/nXPqPqVZoykaShWFFniZODYYbXkhkBqvcPuK5uqmGFxCA0c7LX0J3Sin4vdlPG1/YX8XVaD30Dqs8bQY/ZdozdyMu0Im0smwwxtjstAf9RTzVWNN2g3SfUazyGNYJ49ou3VAoHwOHJF81xXB0Z0E1NTU0E1k3UfUVxxO5cvH1GRwQNx2DLMa0WBPCF0UA0P8AjWo9QzBDFJKfEaM5/wDKpb/21j8+ADjdsIZdzQxszn2tI+R3mJ2KdoZpVr7C+CAdBP8AW2dqJdpXyUkYDcQw78KDY1kKhkRSSCfBHluKuT1JXihjj5/MQdk+7ipIxzJ/u7e2Nztsgblr3ECjjdKVARsKPjFEmKGvf+dRVteOCyye4fFccWSPUsBTiwliwC/pM0TbSEPdjyFKg81X0m6FV5bcHTA6m5eWpd5neYRqzEogWGYsApFKTJYNV8H5F8OrZUuXkyRuSNv5Td8jf7rYqQQfAWqIFf31Q6bE0mV3DxkH86SLBptjihtO07WCcD3e4kkrsIJwqpyiQoXcIR9RIBQSu3uYAmowRfzRPzoBnR+tS4zdRxEVpY1dVUvtYxuiMjN7kK8qgB8HgVzQ1TdmwciWJhIUSKRG2gMrOElAk4raVyJAvHAN/bgrDkASMG3KrTTksycuxcgDhasBjYNEH+PHnGzpHypFQB/1DO4f6CrMciRRSHyvBW/4v3cAmdUVlx43ZrlXJmidgbDLGkQQWPFEuq38baACiqHTnjDtIu7fF7hXIG1WohhRAUhDdD/mrI9XxCYo3a03yyMwar3bMcux3BaFu1j/AB8Xol0Dpad5JY1ISdY7W22bWO2VDJu5sgir3GjV+CFvonVBA4QNJHEU90kSkzwHaWZogaYA8IWAoLu4Be9at6N6/gI+cIpcdIUkjYEOo9v5dCSxvkgq9nk2Gskg6xLq3SDDK5VWPcQOTtLAEqrtwtMqjfQJvg0Qw5Nj0P6f7uegYRmKHubu4FYHYpO3tGiSCasiiaPJFEN0fqES4cubHcEMil/ctrKGXbHJsFlN5KnjkitwsmuXpPMij6djW4hCgbVUKm/YPcu0u92buiDf+3S2VV8acho2i/LSsVFpuAiZgu0BfmuPIo+K0Vm6cuKdsfbjpEUpH7So28KTe5h55N35PN6Dr1Dqk2RKVGT24TdUqJtFc727pY1RJYbfnjXf0z6aSWRcyTuFeGxo5GYheK7zIzGncElR+xSOAxbQWfKjdJI5PcjqyHkX7lIJHtbkXYv7D76YPTPrRJSuPkMiZPAX9qz/AGKA+H+8V2vxYo6BolmVBbEKLAskAWSABZ+SSAP5I15y5iiMwRpCoJCLW5v4G4gX/cjSf1bOeWfICSTQCBayHUqSn6StDsBNFf1pHJqyYhfAA0wen+mriRDGQN24QFV3YFpGNsxPA5sg38kn7aCztWeNRLGVLrZjcjcviwdrEH7GiQbo2DWljqihJTRMQBKoRakAfCEruVboVGjIfkk6+esc2KDMwjwkjS75pd23ZCinduPgIzbRXF7a5+KOf1+DOeX8vMV7dK7BS5LEkKFC7zsZVdjtUVsJYE+AP9bibO6cxisSgCSLyCJom3pVgHl1q6HB8DxoPk9ZXMMc8cjBaV49oibZxd7ZYm2MbolSDQ+NE/SHWSR2JGLOL2G93C8Vu+RxatQsEHQCLp7RZGVjIp9j92JdrMvamthQCGgsncSr8KNBezGeVWlZndFB3G7CgUSNiKw5+wHOruH06IhSjXK28K0Sh0FLRV5uywQm/kL5oX88sfpyNG0uVO8axmtznaieOf1gyjmgCoX5Glz1D+M8OIFgxgZnriee0jA+GoDe4+21RdcE6Axk9LcDhJBVj2nJSvIsGOBCP8Vxzemno3XIp1ChgJQKaMk7gQBfDBWYf97bzrMPT34iySzRfmMwszSohx+1GqypKQlKiqzit+73tZC+Oa03ZuFjzZERx5Y2uQEdrdJ2ivJspkKI0O3bW2vN2CdA6ampqaCp1fA78EsW7aZEKhquiRwasWAfixf3Gkz1h1zp0LGBpWGT3Fy5FgG9v0YwxLBm2qvaStlg7fAN8vksgVSx8AEngngc+Byf8ayOb1H0rIzWzp8aXt7BEJe0zxmt6uX2EjlXjXkMatTV1oC/RsiLJyZyDavk9uZNrK0LpveNGPhgXU225hbEcDbQw9JebAxyJKZWnh7ftCNI8cpU/QxYncAfd4uhbVor0fLifqAhwsftx7xkTbo2hCFVeO9jKpcvviYbRxzemKD088f5IAg7NoySKAk2RuytR5oTtuAX/dzwOAy/oWMq50Zl3K+XkEwAAUEmhljlYUAopu2xX/wAeSdWuldVw4s3IhlLTBu1UUQ92O1CAIzPtBZWnaP2sa8n5oxnGPp+CsmUrSvhZKzirWRt4KoebFdwhD/3V+9WnST4mbM+SCkXeYs3caeFBuMm499UKb/co96gGuD86Bo6DhxNG04yRMBkmR2RNpttm+JlLDYwZWfwVI5HJG3zlTQBZkSTssGVZFEpUSyNjwi+2T5slOAAfmzr502OPZLDCsLvGJpHaC3ijUwooLzE28jNFRAJJ3MeK5v9L9O/lEmk3u8jZA/WJO9gqlirfddyDigKYD40CT6e6R/qeCDOzmRZchhIQX8mBmLkgkk77vg0CRuIKs99ex8PA2STM5jyhFHHjxKL3hg7FakAG6yCQ3BfgnjXzEzE6W29Y94DTCRRJGsm0hJCyq7L3ACp4DAj3+eNe8vreUzHJbo88/G1FkMQ7Mfn2R27s7eWIUeFXnYCQEZ74uTFvw5JTkIXmEc9pvQb1dkpdsyq1ilLADeKNBdIfp/pGQ88al5oWaSxNEHlZnOwsVPtDBd25mDEqLNkaesLHwOqZmM8MbYmRDN7u0dhUKGcoyFFIdiCK2D/AKht6I0z9d9D78vvIoVFiLBgNzdzc9qFB3MCrkhfpBVePjQZ76iy/wAnuwkvKKxuMjbucxRlFXubyAlgP8UAQooeC3dOdnyJEkx0lMfOS0MSbIHY2MdSCrSlVoFgDybP20K6B6FOeWmSNIIBujbc2553X2OCygMkalQgVNvgkV+491CA9JaMQMyHIlbuRAvkIyVb5AR2EncXjcFY2A7bTXATrGFjQQvlTSyY8a+xhLG4dmPK7QpQtdkVz48itLvSuu4fUCmHEZ7lDGIvuU/p+4MH78rKVKlldlPKnnzo/wCoc6T8uuCuLHK0kzQyKSqRqylHQheTtkVlk3HdtLbSTxqnneqpLjCYsOP2m3xyyTrIFVgySHaim41Vy1b1BCrz9IIXsVpYZ5Xzd/6kP5ed4hutRZillRBaMoZlLpa+4WE40YGRmyTyHFlR4lSMos6fouCFKvFPGCzbgHVt17SQQCKvt6qX8xjCOKVBKwHbm3BFcblEqJKLMbOoK2oNXoOGkw5o41TH6fF2ZGXt/qrUZQHvJSbid4KshLCms8nQEuuehh1JoZMtihjjAEcRtQ7X3Pcw94+kD2j6T/u1R6t6IxcLprRxhiIpFmDtuZlPdDEs0e1+2oJJ2+BbUSNd+m+scl13CJciM+JI4MyIEfBCtDJuH8g/+nJXofqoZB2SxNBJZWmsoxH1AOVWiP8Aa6o3ggEEEgm+joWmyXnusc5J/LuLVZI4wkSGiLN7Nt2LKk1Q4KfikDBGuajLG8IMfvjSVZUf3FdjeGDItEkeW++vuVL28LJbKW5jI7xpuRDIDt2LHbXttRxZNrwTxqp1zPgzMfpsWTGzEzxu6OrlCFjcvumKKjbUO9qP7T5+QSek9O6l13a4NRB7WSRBHjxAfMOOP6j8n3G6+90Ro3pD0D0/GlkIRpslGtpZo3oEnzFuXZX8oWI+W0ByPX0k00UeNIMWFgVxx2d7uE/cylCFSl+haIBUk37Nds71ucCKYvjQrkyilnhCok0humlB9ybfc9lnUhWIYXWgUPQ+Amb17uLHH+XSWeZVUcDb/TsDjgvG3Pg0KFUNW6l07bmRtDt3kqxV3KgAcNtAgcfQG/cpv5F6zj8DMOPDjys3JkSFCVgRpGCg+JGIJq91oRXnnWuLPFliOTHmikCODuVi614YeyQDcR4LXX2OgJ6mpqaAZ6h9QRYMJml3EWFVVFtIx8Ko+5onngAEnxrN/wAPs8NLMHPcXIX6qI2ytM4k/WVN5BLDbJwOFHB22a/FbLbdhwKSC5mlFC77Udcjx7Q5ks8DYPnWcywEKxrssCsjJtP0Bwql4idroyNe7av1Oh+RoHDJ9SPDJjnKMi5JykIAkZnjiJCyXEsS+16CiIIbLbwTS7R/rH8V8yRCcJexjhtndYqZpju2/pj3Kgu+eTwTY8az7r/WGg7TIpSWRC9q20L7pIuCoViSoYHd/ub4qmuPMyM3p/5bIRY41SGTHVx2U7d7R+sQVUvTMt2zKjAG2sgQ9KerDkdPnx8yVZbnjiMk7hu3HL9LHcAXVZFFixf/AHaGnhM3Hx8XFaOaOcQk7JFt1Mf0tfbRtrEECkW9wCgBd1I8HT8ErE2NhRLjwusksksm1cmjRHflZFaElXIBs7lS41VidDuletmGVJ+UxpDHM7FIkj3g0lKm0SBNtAndTfQte0VoGvNjWfFZROMRguQyy9lou4jbLGztqzIwlBZwAwZSQGonTv0zsxYSGVVx45VG+NztCGWh27oVy20DjWPQfiS0ebj5E0ZoqbBXuyjdIyEqaWrVGoLwNxCgAnT707q+VJlQ0/dQlTIB871jaS0JI2xb0Kuu2juFEhiwCY48fLYSw/mFkfMldI2Re6V7cYlkCOCCiyRrV8ft5utHsXNdgk7ZGRKEQysEdVDblCorwiOra91BrTg/Nkd1jqO58iYydtmmbGQEEzfoWP0CGA2PuBJYhQSTfg6WpvWOFEHyNridZLKdyTbDIT7kWLui+LQsQq8D2kA2HXqs0MfW8ebIyliaHas+6NlLrEIwrs4sHfMTTMFpAOfAOzq1iwQb8H4/g39tYH0/BPUX7uROGnk2F3X20oG4JdfwLJ8fFWDoz6M9dP05hj5Hckg7alKpu2opA0YLFjGaNqT7a4FXQOf4StXTI4m/qwySxTKfKyCViwP80wN/N6Y+swwGMPkBdkTCQMbGxh4YMKKmiRdjyR86Q5uvYc8r5eBnNBLVzI0MrwyUAN0kYA2vW1d4P28nVbr2Vk5GE0mZm4/5ViY9mJE3cyGIIEZMt9s38FTVWaq9B7lfMkzGyhjGQ4+T7li2sNpjRe3d2ZYwAWKBl3EAH2HVH1H6yxhFOk36YIWJcdg47YZk3uEeNd1qZOK9oWuN50u9P/FfJw17OIkUvdkMg7iyEh5CNy/UvDPvZbs0QDfnR5PxjglZMfqeJE6Nt3Oo3om4A8xMG8fJV24Fi9AR9PzpHHGsEn5uKKJFRIMhkHdllBLP9O42fJ+kbfaN/BrDcdaxEZo1gy4Jfplj37GU8A7qJRxtawfte6uVFOven8Z2SCbN2GUSqmO0oiD+0bUWwPIDX96AauNEf9Z6ahWUzdUT3sFk2sRvY7nVZAjAsxHuAJ8AHhQAHFvVe6BUzuozRZJKmSAJFEysjGkVmRQVc7TuZiu3yaN6+QTy5XZjWKTJeVfdM5m/LO6jcxM7oyVYO0RRjgDbJqx0TO6QGmnkkL5Ei/X1IKglr6SGKbeKAocgVwL0y+jVxp2kkjhXcAm+aEkQSyGiwQK2xinbj3MBV8WaOg59H9AOg/VyO2Dz2sJfy6g/NzczyHzyzi/tql6/9BRtgzNB3zKg30Z5X7gWmdTvZrYqGAIo2auiQdA1V/1OPv8AY3Du7O4F8nbdbj9hfHPmjXg6DA8L1SuKJmMTF24Q9pthQiMBlkq2CtcgB4O1aNk2W9MwGSWLa8vtczMz0iIpdUkkKEttRYo2UdyvduWiGNmZ+gwYZzt+U8OPHKUCFe4CskSyiOMAhwyhitAmhRG3khR656yZ3kxcOMxjJJSWSVVMs7IC20qp7aoS5XaASba7LHQWsz1pg5C4+PkYbJ0+KRpUIlBZvcQGaNFGxDub2igdyhSAOXTo/pvF/P403TZu3AId8gQ70lUsVjiUsxKAnusy/BUGgwsWo8TCSNTJ+WU5G0bYTatHEFjMYnUVtVwJATtF8NXuOhno703jJ1Eb8aJXEJkiCqv6bRzsrkkOSGBKV5r3LuOwEhqGpqamgzL8ceoPDDjbBTs8ih6vgx7TDX2lDUb/ANv9tLnpD1HB3o5tkfdLOGUsCO43CSBtrN2goelUbr8rtUMGT8aZJJVxMSKu5K8ki7ttM0cZCx2w2kuZKo+Rx86znE6BOk0l9PaUx7yjRI6qSjSqrMqEr9UZWyRwDQa+Qv8AVIbx0eQoIw0ndN8MHG0e0qwGwqSDXDMFX6hq/iHI68VnmAhxA0cCvssM+9VAhhZisZ3H3NuPFj3VQHeqPTma0c0bdhWDbBGJAv1FMglGcgPy9UK8E2aFteF1V1OLix7ZQyxOkC0qRWrTRNHIiBk4SmDs25ZNxK+5dAwP0LBxsiOHZjyzlbR8uYSSg0eVgIHHt/6ZU/ZaB0H9c4qTCKdJDLKqgM8ULKvbXh2klVj20DEyISeNrUSCx0xeoOmSOheKQCCTdkSSEIaYdsxMQVYlEjViNm1typTL9QTvVvp3JbJxczHQCKTZjSY7h4QrSF0b9MlCVYytyTYJNgi9AG6T+H7dUqZLSJQ6vJI+ws4Wgdu08JuYmqU/SCAC2tP6VJi9LgeBZUlmQbzGgRZHMj+1VQc0XahuLEbhZ50EwMx+ljHWZ2WB5Xx3gmKFUXbvWaNwllAo94Zm5drawSTHqXFgxI8WSGJFjTJR2SGP602uzkKgs7P63H/Z/PA0C56nllzwFmDRkqTGoWaNQSwAC3jtNkMpAZtscaqCOeb0idex4MINMBHLJDlq2yVWVyXQkh1YBgoKKRuFknncGJLx6pwEzPz8yTifFGPuS2tFndWTbE9fdIWK3W4j5Ognq3FTp+VjtktuY+8MGMi9vasDB0CLShBGoJQhih+SV0AvG69j5JchNmRaf0yb2bad920DYEVTtI8sPPJH3r0X5nZ2rQI6K0xte0h2+W/aN5o34Kn54AvpuYe7K+NCNhApBwu1iBZAXh2AZ9pdQAwAArXfrMk8lJlyOXj2r2IAdpsK8lvtA3EugI9x3Oird0oBeqZiOxAQzKTtWQBQwZfNhaNbn8kL/F+dad+D2DHndNzIJSJIWyGCg0XS0Wn5Bo3RU1wQdAejZMAHZx8cqZVKqqgEse4tKGv3sQNxFkIOWIrWmenujr0fAmkfbuCvkShPoDBSxVeBfitxFn+AFADLjnwYPUGSPGbMnxt0auaiUFVoMB7rKuZAePhStVWvPRvw8nzsZpgFaFiWR1O+WQgkNsj3ILu0LSMtgFiOdL8uNatLl7op5WMm5nQK+83uZb7gDb+DHYoA7TXOg/gv65jpMCR1+TjEHk2dzRsK8iyy+eNwsldBR9KdFxu3kK2FJPLBJUcEsqOWaP2SuMdVRG7doDRYNdBiRpr9JfiCgDQZpSFokUhjE0MYFbXUg2qrHKGiD7grGgBfmz1v8P8AHSYZSQlkiDStBEP1J5PaUS7rtBgZNnguSxuzoH0/oxyZRBmPE+ZFtb8xtTaJu3+nBMrHblyRqSw2gbQt2C50Dv1H0/jy0UjVWkt+8kcL7vBo7lbcHBJuv2+RxZTp/TUgWkAF/UQK3H718D7AcD4A1m/RsXL6Y7yRTR5WM+Rsncs0jli/ucqikI0SBt1n3MeeAg0yenPxMxct9jfoOzkQpIQGlUMqA1+1i7FdnJBVvsdAxz9UiR4kZwGlLLGOTuKi25AIFD71qos8gzGUGQxsACGRwiHaT7WEAU3xZMp81QOh2PiyYe8s6M8gKxgd0s5Fe8gBkU8lmCQgEm75Nr3W/UkXTYHnnWP8zLuEHtqUuRRc7oIiiDcCW5HwPNEETr/UpZJ2kltsbKy5BGgXyppQxrkl1SMA0aUWPqsjvXfUXhmidDHcY3JQshrQk/cGx88HxzR1w6tJlTwQwSsUQBFjPBUEAqkRcA2aS9y2BuG776YOtdbiyJR+bxFKuGP5pGM0ZUHdYkVQwCfO33ACqI0BmP1vPCPyeRHjvGqtI+WQ0indbligrbI+/wCliu3eLtTZYfTXqVFyo4o8YlZmZJJi7GVX2mUCVSlMWssdjUPdwAosL0b1JHnY5ii3julY5JJIyqxNuKmV2U7QTEFRRQsgICoFaZfSOJ06CQRxmUTQqIwMhpLjDn2IO4FUOVAAAF1wCRegdtTU1NAM9Q52NFCfzRXtv7drDcZDRIVUo72IBoAE6yLF6QublyJjxfpOQUi3usUSLuW3VWGwsfdweGIARhuOtJ9bek2zRC8bASQFyqsSFk3LRQkfTZA93Nc8EEgoE+dkdMUrPE+JHI0cYmbIjchFLO8cfbVSdx47hTcnca/A0HH1v0+GKF4cOKEjFjX824HbEpR1dowo/qsACSPCDcNxJoC/w/6hk4bxDe0xSN3ihlb9Pa9KWicBjGUKsWoFdpv22SPMuZguQ2LJEhYEurPKobcfeskjg0WrcrnkbqPg6FZ0uPA8bRq+LkwtvWmZuB8ozHa4A91cbttULrQbCnWz+SliWONmKmMduaOSNDMxSJfqDFNzbB7b9tVxelZOgxybPy2PIuHHIZIp5sqYKpDU08SmTtxgNbqW3FyfG03qq34qRTNFPNAVkA7bAFnhyBFIsgaOVAWjkjdRIAVI2tyeVYcPUf424702PjP3Y1/SMzVEpI+sRDhqB4si+OPGg7+q/VOP38fIz0lQqTGYYWO5jHGyzP7ZVAXuuIwfqPbcXQI1Ov8ArGObN6enT5O3FDjtLGVFhGbjY8d8gIu3aa+vg+CEOSXIfGyGlV1eTHRrcG2QSknZfJDFdxN8sWJ86np71AIBa7B3E7fvIr2WUJPHPO1hxdqQdA/Y3q0TZBEf6Rx2M88C7vypCAt37F+0MUk2gIb5NlQSE9b4rPPjCWeVpJJB77uN1dtrCNR+mgFVQpSF/dW9jf4VdQSGKfIeEsMuQqqir7aWBYb6wWd1Jsk7arXnq2RiPkSQYay78dl/+XkMaqf3boFZlmLJQ4B8UBQ2kBU6nmJhIi78VHPDo8hBjthH9CAk7L3HwaVhz4PPEyHy5eHV5ZMgLG0MDBMiNJAdhkdQFHtB5dgFZgQxNA4ehHKw1i7IZsZlmjjdB3QivUkDRtTMr1uW/JDCztF3OqSShMeWC2cSI8Ct4kpWA3WRxtPdbkElgByNBZ6L6Z/0cCh7iWEbuqvFGXAJVakjkLMEALbBewUFF7neeKHNx5IiweORCkmxvAZaIv8AaaN88jjSzleq55VaHsMDXveM7iB9+1uBUV5Bckc0H0sRYfVY5xIImkhWQhnxwnfUraFTFKxBo87o+COVNEaAN6u9EYsvVsbAw0ZXK7sqUu8jhGWjZckDagv4syIB9tePxa6NhdNbGiwokgmJEskqljJGiMAhFseS5JteTsHxq90qXqUXUsmaKBy2c6pHkTY7II9gso6VaWAFLfTaBvcLq1C03+uifqGDMVnH5aLdGHihDKACGUsrA26tfwxN+QAJ+lPxFyOqYUkERSHqaxgr3BSSjj9RBXBI+KIBINFfFmX1HHjt0/ElwppJDLCHfIPc7Ermkb8xtKyS+WG0gUCOCNoT/wASfwylwQcjBZ1gWiUDHdj8+Q12I7N7rtLP7WYhp9D+q5c6FANk0sdSNj5R942mhJDPTWAw8SKWVuC44JCpN0qYY8uR0+bflyGU5OQrMhkYSlVijgJr3MpjSQjhVarLcV4vV6qsjSwwTS4QdzONsLtMgZLKladnLSOEHIUBiNzhQVj9O9PWYCLGysfKAL9lO2xBDbhP72aJ9pLIr7iF3EABqqx669fYUEcD5GHLPGXtGkxxt3Kv7TIylGBrkryA1X5ABz6kaOd4sjGklkBjRScsNE80oDRJRVWCm7N/StWvIGm3I/D6LIxnjyWLzy+5514KtRULGP2xKrMoT7MxPuYnStn9e/1DDbIGMsONkKzO8MZnyTsYAsSoRI2HbU7iZCNqkgcaJ9N/GXGyIpAiP+aCOY4G5aVlBNWFABNXXk81zxoEzN9EZ2AZSdhgQPJvAcKm4CMlNnuUBSSUsGgRzwx59FUZUbxGRwrqIKEMgRVUMqygbP0TtLOQNyjebYWVLH1LqmfnMgVlZGIaKOOow3AYOwLFwAp7gYsF8VbKu/3ndEwcePt5eWmPN7WVV9+0URZTbtYEEjxSDjd4OgUfSeBLmfo4bfUjKzsqsI0a497MrAhtosULZgLLC9bV6d6XKkEBy+3Llomx5QLJ5PhyA3Iq/FmzrKfTnT8LInVMTKzGI4ftgY+6ufc0cZkaO282ALHPzrT1zcmfcA0cEUZKyTD3MShIcRq67VUVRke+Q1LVNoD+poD6Y6s0+8dzvw7VkhyAu3uKxdSrUApdGjPKgAhl4Hye0E1jP/xExdwYSIS0m6So1RiWDBRuDAVwQBt8+4a2bWf+pNz5k+5txiWIRKDwiSjkbR+9njbkmyO2ADoPz10+4gzdxUZeKce6+LAS/wCKthQ/9CfSceTMWRWkUbRuRdo27mrnaRe00opAPINUpvQfUYfbXbhKMwVTIolkmdhykUX7mVaJkchQK5o8o/VvTmTiTM8f0tbExgOoCruZSioAAAG5ICkA+OdA3ehJVWUYWREuRFKAYVJUFgAzIyl9oLJ7luxuWRfgVpkh/DvGgSCLsqpeZBvyecgoh3lEAZ0AfhLQr9RtfnXP8OPw6SeKLMlkY2xMARipSIMStMAGRy3yDYX2/PBHp+QqZckTPFJ3AI2THaZDHC4tppZWU73BBO53B27ivJogK/EOBpcZJFPvjab8wKUhVmZbYtZ2BXCpTAkLZYKRrl6Z/DTpnU8TElWPsyK1zbS//wAwq0COXITeGVuORZH86dMXq8QxmEg3yshjnArl1AUgsSQbViw2+0gOR5rWVYH4iHo0OXiY/wCpIZnKbh+njgMU/ktahKBNA+fsQ1/rXoePIVAr9vtrsQBRsCgkqu1Shpboc8D+bOs36n+A2Y54yoZAKADiQWv7jZ3kEeABf+Pkb6P/ABxysdlXPJnibkttCyRgnyDQEg8mq8VTfGt9hmDqrKbVgCD9wRYP/Ggw3H6d6i6ZEVhi9gcbREkbggimLIoLHwPq8fB512xvUMeQmT+YwlXKjU0pvHEjhrdSxlXaW3M20X8/JG/Sut/iJgYjFGl7ko/6UIMr/bkLwv8A5iNJHVPxRzMkssODGuOv9Q5dueKPujU1H5De/jjzxoKnpvqLx7VWGaGQFS35hoxDFdtuWNpGkkRTygQILVNzeSdd6XjLHDGilmUKKZzbNxdsf9x8n+b1kuL68tOB0tV/eiP2ZDzwV7cp3KftYYfK/JL4frdqBSGdVsbuzkLMD/H68ZVR/wCFlP8A/Gg0wqD5/voF6z61Li49wKGnkYxxWLUNseSyLF+1GofetB0/FvCFd1MmG7+qLcBQs322euPv9j9jqzJ6r6b1KIxpmxBmooSwSRHBDI6q+07lajVfweCdAk+hPxglkDR9UVO0wAGRtAT3cbZFHBB8Wo453CrIEdc6MejZKPC6rjSuZcPIVgRGxFmN+fchHtv9ynmyBtnqL0vPitI6xJOpZpMjDKMa3gqZ4a9xhN2P3REgGypOkePKxVmjeISdqM7jE+1jGQd3DEDevFEUpH/e8kN/9KSY/Uoe6DPFOg7cqjIlLRNwSA282p4YXwfkcatepvw8x89GSRpKIJHuLbXP7xuuiDXAocVXJ1l34fdcKZuO2K8bnI2x5EK2G22CX2k2Wj3ObXgKKqudb1oPzTh5Gb0OaTFy4DLi9wMw5Ck/tkimqlYgDg+aogEcHYZPTuUO63soi9wyImHN2WQyozH+Atmzd61Dr/4mdMwpGhnyB3B9SKruR/DbVIB/gnWKep4MPKzq6MHkbIPvCxbUivghNwBW/cTYCgeDxwDf0vD6DQeXJaMI0gXGaaYN5K26by5Zgb9u0HcRR5t26b+HPR2j3Q40TI3hlZyeD/u3WCCP4II+CNYqPTnZEmH2Y5Mp7Ek7NceMqD9Rmc2q8spJJtQBxbC9I9A+nBiZMPZ/MRiVZJJI2JEZiVQqM0ZWxKzsj3ftBZLtSNBel6HH0vIVkCb53VIJDGts7HlJn28UpLB12llDKTuot09T9FDxRY8v6yxmXPyQm5BMAzt20UbybaSwLP0DkFg2i/4ldIXJ6fKGoiOpqbdTBDZX2srWRYFMPdt50qL12LpxTuydlkTsY69x5URAV7h9yh2ZmA5ZNqqFA+RoHT0ZEox2KKVUyybSbG5A22IhT9CiMIoWgKAIFGyf1Q6GjiBDJ/UYbn/uxs/x8+AK+2r+gp9W6tFiQtNM4SNByT/wAAOSSeAByTr89dR9S5cXUXzD9OTYkxyxVTGtIsbMLBIUrzVXfBBIOwfi30xZ+lT7lLdvZKNvkbGG5vB8IX+Dxesvw3eLeXVXAj28W0jDdu3AHxwtnjd7SOa5C9031rjTScrsmJKmPIZwVsLYTjtncygm9hJo0aAB2HqSdxHYFUjcGaQgMIkH1B2Ar3qCmxvC72FsoBzH1jnxuQGQFio7EiH9pNkMl83dhhwQSKPkdcb0bJhYy5OeGWJmHYxGJD5T+RujH9OMcFr9xqhRYHQbl0brkOHhJJNavO8kywqN0hM0jShBGObCst3wPkgaUOvdXEmQBJLJ5VlSSKMTR0sd00QZpA6sxJvb+0irIznD6RkSzSSNKYg7frCFtodhTFAFoUrELQBVaNEkcs+N00uba1QAClHJZjYH+52J+5LNzbfIAx0/qkcxMifmYYvY1qY0LycfPvYAFTtChWbcQaCMdK/qj8PEZJcrFmeVYlLPFMqiTZ8uHX2u1HedwDfus2Ltt6mgRil8CwNgtFXaWJB8E0vLcbuNvsAtg6XijIUK6mMyKI9rgK/6pcU1H4AIs8mwK4JIYpmKWRHK8C1JWgPN1VD3Ub+RyNfon8UvURwOnpjY5ImmTtx+dyRooDuSBwapATXLXYo1+chKT2wzWFrj/aBX+Dxx5+K4AGt+9WeoYpcmF4WLDIx5Y2U0FcwsHCbja2O5KpoMNwANkAqCF6B6AkcjyZCROHjtD/sIP1KiEMR4tloj4Bu9J/qE5r5HYyCxdDSxihGt8goopArD3ArwQb+daacH6mUqXLkMZAQSTe0bedx4raWoi6ZwGOvOV0yN6M6ozICy0q7oR9RpSw3RA/sNfJUrZsM16b6LyZ72r4+rkezi6YEgg8jj/wC2qGT0qeBytEMG2e3zfxVc8/H3+PGtSXqI6eD3l2xA7k2MCswJC+xyBuYcWjgOn2Kn2Zn6j6ucmYyFVWzxXkgAAeOPi/8AJ/jQdk6/nQgfqS7a3AP71q6va4IHI+2isfrhMgj87Aj0Nu+JVjYi7pkXar2f5H350BxurybSrHuL8q13Xk0/1LRo8Hz8Hm7/APrUJUApbAH3lQN4Jsq6jyfI3A88G+SNBoHQuqxyKqY06tGptYJLftmqtFeRZoj87opKHPFeCPUMrGye8kywwvJGEEuWjZCoTY3plE9yLyKWVatRta7vGsoxO1xgxkn6PKoKHIYkt5s8jgfJ0wemfWc8U0cb1kxFlXbIhkbkiigDBywP0jd5qtA++ksDpnQ5zNkTSTT7WEfbhcxAc2UYr72Kiw3C0TV+dM2H+OeK8jB4pIYx+9jbFa3BhGEPkc8nm+L186T0Lp0ciiVS8cg7irL/AEL5XckFcMvIfu26EqD/ALhZy/w4xJVMmJDjlfhLlhKsvwXUkBgbtZIiQTRI0GXz+n8dnaQOk6nl5H7gIZlJExUVPb1vKMm0HdTMONEOgwdsTtjZP6cts5woJA6pZYoss3bSIcEbrNUPNHT3j9Tnw3jhh6fHjk+0o0bFZW82uUlruP2kuz8g8Gvm9A6Z1djG8C4nUOX23tZtoG6ytFlrzahh5rg6AVgY+FEgT8uGm5KAuQkQ9vtVZAO7Xtd5HUbmBYcKlPH4cY6vjfmv35F/KntojMFitVUEqSxJq7YizQOlLov4ewTYrVK0eZGFEy5BEhiYXvDEFWEUibtrKR7WJs/FvqP44Y2Oe3uiyJVX9R4u4sTPfiP2vuHySWA+xPwDP6s6HkTsXE7pBFHvEcKkytIrbyQL2lqUBLVtp5AuiMi9Poh6lC2U3dLshlSRhKoLhQj7mLK4BIHmwWO0Cq0Wf8f8mUmLHw0aZuI+WavJNoOW45vcK5vQjGwOs5cv5grtaSQOzoi7ONoXkMFZuPaRZvywu9B+htTXOC9q7vqoXxXNc8Dgc/bXTQfGUEUQCDwQfB1+Z29LzZudPiYsjGCGU7pZAyrjopKoCT7rXlAvyV44s6/TOsc9f+loIcuWVepTYskpEvYEdrIWO07QHRZDY5U7jyL4Ogv+mPS2F07346meQX3M2Ue2KuWZBRVQF3Nusn+W5AQ8n1nH1HNlkk3Eptjwy/IiUHl2Fi3Ye8nzYrx4OepPUkkvS8bBh2xy5W+SS2r9JZCAQPKiRhe33EBWBJ86Q4vR2bjsJFWNwt82Kr7FTTc+Kqz40DLndVx8ZQiguVHHPNfVZc8Ack0bJ8nyCyx1D1PkZbUh2qIynt9iqrVu3MTQ3kAsxNn6brVnM9K9XjJZ8OR967iwj7gbueDYsbueB5U1wCBQvN6RnQn9SGWI19LApexbLbOOADd1XJ82dA/9P/Dj/wDJ8jK7sU8idyRBEHAX6O8pkJHc/TRl27a5amJPHb0XkSSJHJI24xyY4LCqIhnFG/m1JJN/c/fS/wCmjjqtY3UnxpHVu6kimOM2u3YZFDIws3uegAeKJOinpfCeCTI6ZkrGCSJdy00aqye/33wm1lN+B7r4GgShHEMyeKMLNulaOA7jsbc5UGwR7Spu/wD2PGpdQ9IqmJFmRysI8NI48b22MhdxM0gUEtcrsdvK2tDw16M+ncSLDDZzJGyxRdrGMagHJdgu4oSoJX2BFbxRmbhOdCpfUf6WFjY7d9cXbJPIo3RSSxgnYjcAgSNd+CAORXIc5UDbjGyvxwwAYOp5HBHuVqDURzQ8EDXzHyyaghX9c12ks0wv3NdhnoWdoJf7hxcmh+HsxiqIy7CXVPI5DkimuhaFfbdh1cfI169QYSuinZZ7iEbeCtsoLCuaIJP+SPFaC7gS5QjkT9EKzAvEyLIiFbG0rXnzdllv6QKs0s30hj5bXLhqln+piMYj8/VDIDGfAHt2kkn++i2Uri+43dI4WMq0r8cjad3cHxQV0Gu+DlMVUshTxTRushBsCirbOOTf6jMDf2Ogz3N/CncT+Vyo3az+lOOxJxV0STG1X5DDS11f0dnYXM+PLGP9+20/xItqf+dbgYkmf9jccKXdGF8H9KXYaAI+l2+3Nc9YVfHdgjSxgrxGzSgeb3dtmLWfBJJFaDPPw/8ASEmHIuZlqiRbHpZPqUmgGKEeCNxoMGrkclNxzquDjuIchcPttvWWOaExqUKve2RSFVr2kWQQGB5WmRTmdgiS4zCj2aIiYwyfDKd0dRs1gEblNGubGq8Bjx0KHcigAA5KMEG4cg5MW+I2TyzxqSa5O1QAJdUwop2QxVk487FnSv1MeYAkSba3AnkHjuKQCA43KacUGbjsvaZZ4wbDGRo5Vo7VpuUkAFoGPH7No/pEZF0BbWWJXijIO6aF+/ExHgiWMuFAPNSKq8lqH0kphZk06qUmhnu9+1vqu1ViyoXDEWm4izRDCUbkQLPq7rvUYMWLsShFUiTImVo5ZYYvAGy2MgBNs43UABb0WK/jeup9gkyBH1KGMg9yFQk8XwHDoQ0ZFnhlU8/ULOp+JuZL/pzDHdRAWUzbiveokKFDqSsiEkHcvwADY1jWLM8ZEkblGU8MrFWH2II5/wCNBv3S/UuNns6JOsyyoY2hlYRZO08qgmLEuAedySEUT7bN6U+v/gyIkLRStHKm52WcEIVVdxKZC+wkAFvdtP3CeNI3/wCK+4ynJjSYqfrUKjnz59jRv5u3jY/zpjw/UYnj/LJlTNjmgYJy1vXgBRIAwHHtSWPcaqMnjQHvwk9VLDIYxGroqEuViQMFUUCGDbiTuoiubNc+dNPWl6hKkSwOUDB+4SwAAvm0YMu4fSTYPg/xjvSpoOlZL2DE7Ls9360Buv3Kyuh8Eo5tfBOtN6b6oeIWkOEd1DdCGRWHx7kEt+fp5I/zoNB1NA+j+pDLkSY0saxTRoslLIJFZWNedqkMDVqyggMh+dHNBNVsrp8UrRu6KzRNvjJ8qSCLH+D/AOh8gVZ1j34wepcrFyCqvkQxtEpjdZSkblSC6jaPqYEg7jY2qVNMRoHIfhtBDTYTHHmU8O26YEAFQpV3vaAxAAI445BINOf0UID3HnikJN3kBE7Roe5CEIaiCdjgg+3laO7Eo/UzZH9TJyi3gM08lc8m7YgXwPj6R5Oq2fgwmTd3FXz9TsSeKouSePjjnz9xoN4h662NxPn4rJvJViwLRopHb8IN9qNrnzZJDAChwHrnFUASdRim9tMvYBViN/myL5K2B/2Y8WbwrCgVgWRaYA2S7X5HI5AI8jyfPxrt1BGd4m8RbgAtqm1QwFFSxFVfmh5/mw1zq3q70/Iw7uMpa+GEKBvcK3cMCRVckfbSp3ujCcy4+VJDtUKI8mFciH6rG1WcUBu4BPBJI8HWbS4Tq24sAHHn+D8VXP29uq8yFDW6wQDwTxzf9r+f86DeOjemTnsobqGJlRJuKxHGVe1fO5YN208+07gQASAfjVzrPo9MaQbXch+VXbFEgs0VXYAaAola5u7+Bh/Q+vzQbCpIVHWQEGnu/wBr/UAaNgccEmyARs3pf8Uch0rKjWRSvLKVVyNpZnoewrVcez6lFsToKA6UAnbkiEke8v7grqrXdBiAy8GiBwRfHzqrkLzNGWmChN0LvCaVqJ7RkUMp8WGY8m7q9P2PHh5pAgkETgf0nVg3nzs3qWHHlSV40K6n06Je5E7RHgo4NJuB4I2xl5CD8gkaBR9Q9fGO+5w22SFmQhKiLlgfdyCQRfsO0EsoNhyB16dlQ7Wkhyope4pYu6PHIdgNXEfYx52jtsAf4okEsT088bcZLdiz7XCkLxwAZWWRgD4s+D88aov0fGJ3SQuh9xLbXjjYgcEsp7dnnbyTx5BI0BDpkneMxeMBY5TERJsc70/qLa0rKCQ11+8D9vBCGEoQsZKrX0q52H7Vjhe23ybPNgedVsEiNpEjKLsYl04/TY0KPI7Y+NvC8m1s6M0AD3TtBF/SSKsD+kot/k7kKj4v50FVYQAABFt8MApCqPg7dpiUfciI659hasRbR9O7Y7Jxze6Esw/80aD+NETtCmTeixp5YmiL4B7hZSvkcCSQ8rxZ1xyGCm2LWRwSCG/+o9uT/Pbb+51AFw+iwmXvRxrx7jNib2YnwATFOXr7h1A4/jXl6lBehkMhKtIIyJfj2tPEwkFfy3PzdatdUyMZVabIEYVfLyFi60b4eMIwPHirPjXjHyi8uy5VI2sq5KqwNk/02lfujxyFIIPwNUL/AKmwhmxdqSfJgXduJkiEqE+b7m2N1AuzZYk8+7zpDk/DvKZCcV4syOyf/l3t+OOYmCyWPsFOtjkkZQwl3CwVYxy2QTZsxzESA/8Ahmb+1DVRcHEemO0G1O6UNEzEGwKkURvz8d0g3oMeX0TNEUGQkkbOLWILch8H3XSxcG/edwBB2kEWdwMaNJRipE4lZfcsKtK5UiyryAK1n5Me1Avkc2GUegs2fuHLkk/Ld1mAjaN5J1+pd0oYqiivLnigFVjVd4mjhQw48aRp+5VsqT595sPkOLH1FUHBWvpIDcjpKOojk2KpIAAorz4Usn10BYigDH/9X41W6r6tiwFkixhum7rKJSSZAE/SVUA9qKFQbW5Iul5/UBvCmKO0vBdA0hlkogBPeRxRohfpQAfcWeXb8Pvw4x8KNMiRe5mSASSSOASjMNxVB+2iavyfvXAD5+EvTZY8TuT4wglko2WJkkHJ3MpH6Yskhbs2SeTbPOpqaCaA+tvSadUw3xnYpZDI4F7WXwa+R5BH2J+aOj2poPx51bo0uFNJjzUjqR45VvlWVgDalTYPGiWBlG7KW0Ue5nHHA4F8i/AF/YAca1z8XfRpzyZYY2GTjqFVWAC5KEF/023jc0fvO2if4ognEPzpVhTV9a2tqBu80SDxZ8EePt50BnqKJ7idhcbiD9QoopINWAPPkffkXrm+cRCPapUg0L5+kglW/i/B+wr419wOpCVUVUlMxb3V/TNkLdCNj4q+P7DwNDsmRkiMLAH3sxu0ogFSKJXbzzW3kgD4I0FWVwgIK3u+42n+a/swryfn76os4viwP+T/AO167S5TcDj2gqPng80Lv7n/AJOuHPC/f+PvoO8UABveALsEj4Fnx4uv2386c+mQ49KVWQl75som47DsBtl9u+juIoL5BHKdEqgj2ybhwwBAJ5PHj+w8H50dwH/LyIsiyBywBFGiA7WyhSpNFeAbBP2A0D3jyLHGF2xmJT4KxtvI5371p1IFsXFMoKixu3l96F6idaWRzIp+qI+/Z8N72fcqqfO8vyCi2ykazLH9QoHIcCMKFpgg5YAtIAWisEP7AWbi1HuCnVrAypWD94GNfaf023IVUbNvt4FMoRADZJ8giIgNLGXgyuDJeJIw8HtqDxXEgDJfB43Amjxr71H07TDYk7gUVfbC4HHlf1EaxZ5K/JrSp0rI7XuuTklrKOATdGw1bgCKrwTxX9PeRws5vcYXaIUbVKCX9mioqpNGymxh7jZIC6C1+TVCtJG4UUFMMsZUKCo2yRI+xgCRustyedU3V8amjeWUKjHtCWO9wUlHUSU9+BsVOSWYljq/DMaO+I8e0tFtlLW1X2JizKbVhSM5JDCiVO0nH0fevchkV0r6BAI3JDUbIeGqogg1z8/BBdxM2KZ9qEFx9dUzQ1QIaMEyKRyKaEAbfOrGVmNJuG9WKhVZ0WMsgHAO4fBvxIK5FgEVr11X0emSmybFat27cqFWU0BYZZpmB4rx9vsNLfUPQE7DbFkZG0ElVzI5JoxR8b2gVoxY+pQfg386goerJupQypkQoJIR7QyBv0gWUlAdxPKIVLKbKswNDboXmZ+HkSkthvjTckuuRJHFMSGITa4BjWSQgEihRckir0dXq2diI3fxt8a+95cWZZrUEXe8tNQ+VEqcDwFB1Y6Z+IeJkEU0CnkhWHbk+KrvEx/B5WdfAoao++kciOVZchKhUD8vCqinMaMWUu49gcX9VljQBPBZjmLIr2SSTdctZ/i1PPz5DcX/AJ18Xp8SsXF75juKuWVSfG4SvtRv5CMb8869N3owLG0EgChQPPNABUr7EFiK0FbJWAGVQqIBHBSRkBnoz2SoO4Bbr58CyougGU24HiqPFf8A+s/44FfurRKfKTflBAbLRKQxBAAjuyQAGJZyB80PHN6X8VnzZ/y2OvclYE2SBGoU8l2/2g0aUE3Q4NjQXsSDeVgH/WeOAmr3LIwV+b8iPufFeQL5rb9Z70L8Ju2yS5OZPJOl7TCREiWKO0AbiaJG6waPxop1HE6hg7ZYJZc2IOBJjyhDJsY0WjmChiV4O1rsXzoG7U1NTQTU1NTQDut4UsqL2ZBHIrBgx+1EH4PNHiwR9xrMvxY/CoZSfmsFVMqAiVFA/W2miyhRXcBBBHF1Q5FFm9SdQyHnlhGWMdEAMaLE6TZHs9yrM7qjizwYjYNXVcr/AKT9TriZUgl/NRQTq0tTxLFHEQ3ukAJG1W5+kMSSTzzoMNw+odsgsz8EmkYjm/IYHg/2+w12nlSWidq/fhtzDk7iAGs/G4n7cDk6178UfwuGa8ubhEM/ajkMakN3gbAZKPt9igjyG5qiOcOcMhKm1Pgjx/gjQe8hCeSKNkEAVVV8fHmqoa47te5Jyxs8/wDvr5I4N0tf58aDsI6P0vvU+4eKomx9x8ea+dMfRc0bwQo2oykox3Ae9zu27ZOFJUVQsEjndpblJa24ssT/AHvnx9tF+mqqBQXrheHHssuRYayvtBLWa+f8g04VslARsCTErMQl1W2tzWpVrAqM8bqu+PbxDuh1ChkHt2RDwGVwTIY0QbmJ9+4lQwskLehvTcd0WR3RdpbcrAsoHJHtIBjXZuLChY9330S6codL22DGtsF9n9OMGoo3UitxXaR7gWvzoJhdUmZgIyBtpSPaN9KI1LNslHA3EjxQarCA6LxdTyQAS0m9SxZfahtVZTW5UN7wgHJKnnnsKRxknjCPuO4W43SFAU3KOCNxZYz7CB52vKOKOvOPi72AZokctCvcUlDyVLE1HXHa3NyOY28bwNAY6d6ibGADsGCHZw8bVtGz6lktVIjG5hZCuiLWimP6kTNlWSdmLR2qDd2e3xTsWVhsJZSSxJCLwNzhtiwejj9O9wXYHJjPiNkjD2Albt7g0B7nLAiherEkRhY8NeOwR+3+6wQH+z7e2GG7m0RjXcOg0HG67kRUO6s1Fg6zr2itC6WVQb2iiS8fH72RvbrpF1HprtU0EePKb/rRqtkmrEo9psn5YHnwCdJmJwHLJKWol1Y2FEe5ggkDD2KEH7gWeXcW8M9tTIjBndWBYq6tHQIhj/UVIweQWG2uNiH3kAdsQOsvQ5QN6yKxA9vbEyFhXgEZQU3/AMaW+q+kop9wmxZbYH3IXRvtdxQtvPHiQsNdulQOZE7TLjK3xA20MQG3BIKaOQijbbSvtKhiVLEuepytJ+XmxvzirtZpEQKFuiu+KUhQ/N0jsQLJVeAaEDK/DeSBgcLOeAke6KUnHLfYblTtyfzcdn5OrPpvD67cqT4kLCIAkbzAZyf2oYv0WNDlinHHIOtNHpvGH0xBP/2y0d/3CFb/AM6rQdEd0KTM2wNYAlMoYccMZYtwAq6s+Tz40GcN6Yzsyd1TFlxEkcF5cgo4jVUEbKoBPdYkGiaFcnzYN+jfwtfpvUmyBM0sTRMAxba+4svtdAKYVyCCOQOBxrQMTBjhXbGiot3SgAWfJoa76CampqaCampqaCampqaDjPhxurK6Kyv9QYWG+OQeD40Im9G47o8R7nYcUYd57am7DIDzGR8BSFHmr51NTQTpPo+HGkEitK8m0JvkkZn2AcLdji7bxxZqhxpe9S/gxg5riT9SOSgGYMWD1QtgTZYgcsCL5Js86mpoB+P/APD501fqfJc/+NVA/sAn/qT50RH4I9JHiJ627SO4eebuz7gePII+3ybmpoCGN+FXSo2RxiqWS6Ls7XZJO4MxDeT5HydXR6BwAhRYBGjNuZY2ZAxsnnaRxZ8eOF+ANTU0Ef0HgmtsIRgb3oSHJJU2X5LcqPN/P3OqMnoTG9v6EhCj/tnPiqFsSR4A9pUEAAigKmpoPjehMXbQxyCWDFlkO47S1W7W3O8j78L4oV4f0LBRqF7tSLcSbNjbhtEquACeSCDf8Xz91NBwwvw5xoiCscwpdlmQHgMrWRs5Nr8eQT/fVyX0bCw+iWigUqHA8qQSfb555rj7DU1NBb6X6LxYkrtEiwQHawKEYBAFD/pIfHkf2q0PSuNt27CVKNHRY1tZ+448/ub6vuAAeBr7qaC4OlxBi3bXcdouvAWioA8KAQDQoWL86tampoJqampoJqampoJqampoJr5evupoP//Z"/>
          <p:cNvSpPr>
            <a:spLocks noChangeAspect="1" noChangeArrowheads="1"/>
          </p:cNvSpPr>
          <p:nvPr/>
        </p:nvSpPr>
        <p:spPr bwMode="auto">
          <a:xfrm>
            <a:off x="304800" y="-754063"/>
            <a:ext cx="20764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8" name="Picture 8" descr="http://t0.gstatic.com/images?q=tbn:ANd9GcQqOIjGaDdBJ0ZN7a-mvV8Kk6gNl9azvFgGY39WAk56zZlQm20XOLu3pM1U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436882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1202485"/>
          </a:xfrm>
        </p:spPr>
        <p:txBody>
          <a:bodyPr/>
          <a:lstStyle/>
          <a:p>
            <a:r>
              <a:rPr lang="en-US" dirty="0" smtClean="0"/>
              <a:t>The South Builds Railways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676400"/>
            <a:ext cx="3200400" cy="4343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After the Civil War, the South began building more railroads to rival those of the North.</a:t>
            </a:r>
          </a:p>
          <a:p>
            <a:r>
              <a:rPr lang="en-US" dirty="0" smtClean="0"/>
              <a:t>South now relied on its own manufacturing centers.</a:t>
            </a:r>
          </a:p>
          <a:p>
            <a:r>
              <a:rPr lang="en-US" dirty="0" smtClean="0"/>
              <a:t>New railway “hub” cities developed; including Dallas, TX and Atlanta, GA.</a:t>
            </a:r>
          </a:p>
          <a:p>
            <a:endParaRPr lang="en-US" dirty="0"/>
          </a:p>
        </p:txBody>
      </p:sp>
      <p:pic>
        <p:nvPicPr>
          <p:cNvPr id="5122" name="Picture 2" descr="http://www.old-picture.com/civil-war/pictures/Atlanta-Railroad-S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3" y="2133599"/>
            <a:ext cx="3956364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8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Spurs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3489959" cy="3748144"/>
          </a:xfrm>
        </p:spPr>
        <p:txBody>
          <a:bodyPr/>
          <a:lstStyle/>
          <a:p>
            <a:r>
              <a:rPr lang="en-US" dirty="0" smtClean="0"/>
              <a:t>In addition to skyscrapers, elevators and bridges, new inventions give rise to the American city.</a:t>
            </a:r>
          </a:p>
          <a:p>
            <a:r>
              <a:rPr lang="en-US" dirty="0" smtClean="0"/>
              <a:t>1876 – </a:t>
            </a:r>
            <a:r>
              <a:rPr lang="en-US" u="sng" dirty="0" smtClean="0"/>
              <a:t>Alexander Graham Bell invents the telephone</a:t>
            </a:r>
          </a:p>
          <a:p>
            <a:endParaRPr lang="en-US" dirty="0"/>
          </a:p>
        </p:txBody>
      </p:sp>
      <p:pic>
        <p:nvPicPr>
          <p:cNvPr id="35842" name="Picture 2" descr="http://upload.wikimedia.org/wikipedia/commons/thumb/1/10/Alexander_Graham_Bell.jpg/220px-Alexander_Graham_B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740269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Spurs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4190999" cy="3976744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Thomas Edison </a:t>
            </a:r>
            <a:r>
              <a:rPr lang="en-US" dirty="0" smtClean="0"/>
              <a:t>– famous American inventor; patented the light bulb, the phonograph and the motion picture camera.</a:t>
            </a:r>
          </a:p>
          <a:p>
            <a:r>
              <a:rPr lang="en-US" dirty="0" smtClean="0"/>
              <a:t>Edison’s light bulb </a:t>
            </a:r>
            <a:r>
              <a:rPr lang="en-US" u="sng" dirty="0" smtClean="0"/>
              <a:t>allowed factories to operate 24 hours a day</a:t>
            </a:r>
            <a:r>
              <a:rPr lang="en-US" dirty="0" smtClean="0"/>
              <a:t>; no longer were they only operational during daylight.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phonograph</a:t>
            </a:r>
            <a:r>
              <a:rPr lang="en-US" dirty="0" smtClean="0"/>
              <a:t> and </a:t>
            </a:r>
            <a:r>
              <a:rPr lang="en-US" u="sng" dirty="0" smtClean="0"/>
              <a:t>motion picture camera</a:t>
            </a:r>
            <a:r>
              <a:rPr lang="en-US" dirty="0" smtClean="0"/>
              <a:t> created new pastimes for many Americans.</a:t>
            </a:r>
            <a:endParaRPr lang="en-US" dirty="0"/>
          </a:p>
        </p:txBody>
      </p:sp>
      <p:pic>
        <p:nvPicPr>
          <p:cNvPr id="36866" name="Picture 2" descr="http://upload.wikimedia.org/wikipedia/commons/thumb/9/9d/Thomas_Edison2.jpg/220px-Thomas_Edis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85" y="2133600"/>
            <a:ext cx="274941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0.tqn.com/d/inventors/1/0/V/D/ediso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93" y="1611086"/>
            <a:ext cx="226710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upload.wikimedia.org/wikipedia/commons/thumb/a/a0/EdisonPhonograph.jpg/230px-EdisonPhono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2800350" cy="27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://t0.gstatic.com/images?q=tbn:ANd9GcR7ZMlVsDIBFyA1bUzfHgWuJpdzmXMx6JZcyJOZBXzjDMXWG5J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57" y="3276600"/>
            <a:ext cx="2362200" cy="30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Edison Invention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local magazine has asked you to create an advertisement for one of Thomas Edison’s latest inventions.</a:t>
            </a:r>
          </a:p>
          <a:p>
            <a:r>
              <a:rPr lang="en-US" u="sng" dirty="0" smtClean="0"/>
              <a:t>Choose either the light bulb, the phonograph or the motion picture camera and create your own advertisement.</a:t>
            </a:r>
          </a:p>
          <a:p>
            <a:r>
              <a:rPr lang="en-US" dirty="0" smtClean="0"/>
              <a:t>These will be collected for a grade.  </a:t>
            </a:r>
          </a:p>
          <a:p>
            <a:r>
              <a:rPr lang="en-US" dirty="0" smtClean="0"/>
              <a:t>The more colorful and informative, the better your grade will be.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908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Native Americans and Westward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Westward Expansion and 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3505201" cy="39005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the 1860s, the </a:t>
            </a:r>
            <a:r>
              <a:rPr lang="en-US" u="sng" dirty="0" smtClean="0"/>
              <a:t>US government began forcing Native Americans onto reservations.</a:t>
            </a:r>
          </a:p>
          <a:p>
            <a:r>
              <a:rPr lang="en-US" dirty="0" smtClean="0"/>
              <a:t>Settlers pushed the buffalo (a sacred animal in Native traditions) to the brink of extinction.</a:t>
            </a:r>
          </a:p>
          <a:p>
            <a:r>
              <a:rPr lang="en-US" dirty="0" smtClean="0"/>
              <a:t>Faced with no other options, Native Americans had no choice but to fight back.</a:t>
            </a:r>
            <a:endParaRPr lang="en-US" dirty="0"/>
          </a:p>
        </p:txBody>
      </p:sp>
      <p:pic>
        <p:nvPicPr>
          <p:cNvPr id="12292" name="Picture 4" descr="http://www.sturgisphoto.net/gallery/albums/Black%20Hills/normal_buffalo%20herd%2024x36%2024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714138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blogs.voanews.com/tedlandphairsamerica/files/2011/03/02-reserv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4462493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8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Westward Expansion and 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3276601" cy="3886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1875, </a:t>
            </a:r>
            <a:r>
              <a:rPr lang="en-US" u="sng" dirty="0" smtClean="0"/>
              <a:t>gold was discovered in the hills of South Dakota.</a:t>
            </a:r>
          </a:p>
          <a:p>
            <a:r>
              <a:rPr lang="en-US" dirty="0" smtClean="0"/>
              <a:t>Miners began settling on Sioux tribal lands in search of gold.</a:t>
            </a:r>
          </a:p>
          <a:p>
            <a:r>
              <a:rPr lang="en-US" u="sng" dirty="0" smtClean="0"/>
              <a:t>Sioux leader, Sitting Bull, assembled his own army of Natives to drive the settlers out.</a:t>
            </a:r>
            <a:endParaRPr lang="en-US" u="sng" dirty="0"/>
          </a:p>
        </p:txBody>
      </p:sp>
      <p:pic>
        <p:nvPicPr>
          <p:cNvPr id="14338" name="Picture 2" descr="http://upload.wikimedia.org/wikipedia/commons/thumb/5/57/En-chief-sitting-bull.jpg/220px-En-chief-sitting-b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2781300" cy="398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Little Big Horn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3505201" cy="3962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June 1876, the US sent </a:t>
            </a:r>
            <a:r>
              <a:rPr lang="en-US" u="sng" dirty="0" smtClean="0"/>
              <a:t>General George Custer</a:t>
            </a:r>
            <a:r>
              <a:rPr lang="en-US" dirty="0" smtClean="0"/>
              <a:t> to battle the Sioux.</a:t>
            </a:r>
          </a:p>
          <a:p>
            <a:r>
              <a:rPr lang="en-US" u="sng" dirty="0" smtClean="0"/>
              <a:t>Custer’s 700 men were slaughtered by 7,000 Sioux Indians at the Battle of Little Big Horn.</a:t>
            </a:r>
          </a:p>
          <a:p>
            <a:r>
              <a:rPr lang="en-US" dirty="0" smtClean="0"/>
              <a:t>The US Army retaliated, crushing the Sioux, and forcing Sitting Bull to flee to Canada.</a:t>
            </a:r>
            <a:endParaRPr lang="en-US" dirty="0"/>
          </a:p>
        </p:txBody>
      </p:sp>
      <p:pic>
        <p:nvPicPr>
          <p:cNvPr id="15364" name="Picture 4" descr="http://upload.wikimedia.org/wikipedia/commons/thumb/9/9a/Custer9.jpg/220px-Custer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2933700" cy="368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manataka.org/images/Little_Big_Horn_Ba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913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Towns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935928"/>
            <a:ext cx="3108960" cy="359574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During and after the Civil War, westward migration continued.</a:t>
            </a:r>
          </a:p>
          <a:p>
            <a:r>
              <a:rPr lang="en-US" b="1" dirty="0" smtClean="0"/>
              <a:t>Thousands flocked West in hopes of finding gold or silver.</a:t>
            </a:r>
          </a:p>
          <a:p>
            <a:r>
              <a:rPr lang="en-US" b="1" dirty="0" smtClean="0"/>
              <a:t>Around these deposits of minerals, “mining towns” developed.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146" name="Picture 2" descr="http://theoldwildwest.webs.com/CrystalPalaceSal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55717"/>
            <a:ext cx="3841648" cy="30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 Dance Brings 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3505201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response to the loss of their land and the buffalo, many </a:t>
            </a:r>
            <a:r>
              <a:rPr lang="en-US" u="sng" dirty="0" smtClean="0"/>
              <a:t>Natives welcomed a religious revival based on the Ghost Dance.</a:t>
            </a:r>
          </a:p>
          <a:p>
            <a:r>
              <a:rPr lang="en-US" dirty="0" smtClean="0"/>
              <a:t>Fearing the Ghost Dance would cause problems, the US government ordered the capture and arrest of Sitting Bull.</a:t>
            </a:r>
          </a:p>
          <a:p>
            <a:r>
              <a:rPr lang="en-US" u="sng" dirty="0" smtClean="0"/>
              <a:t>In a confrontation over his arrest, Sitting Bull was killed.</a:t>
            </a:r>
          </a:p>
        </p:txBody>
      </p:sp>
      <p:pic>
        <p:nvPicPr>
          <p:cNvPr id="17410" name="Picture 2" descr="http://www.native-americans-online.com/images/hopespringse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3673001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Wounded Knee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3581401" cy="39005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Natives fled after Sitting Bull’s murder, troops were sent out to capture them.</a:t>
            </a:r>
          </a:p>
          <a:p>
            <a:r>
              <a:rPr lang="en-US" dirty="0" smtClean="0"/>
              <a:t>At Wounded Knee Creek, </a:t>
            </a:r>
            <a:r>
              <a:rPr lang="en-US" u="sng" dirty="0" smtClean="0"/>
              <a:t>troops slaughtered over 100 Native men, women and children.</a:t>
            </a:r>
          </a:p>
          <a:p>
            <a:r>
              <a:rPr lang="en-US" u="sng" dirty="0" smtClean="0"/>
              <a:t>The Wounded Knee Massacre effectively ended the Native attempts to push back the white settlers.</a:t>
            </a:r>
            <a:endParaRPr lang="en-US" u="sng" dirty="0"/>
          </a:p>
        </p:txBody>
      </p:sp>
      <p:pic>
        <p:nvPicPr>
          <p:cNvPr id="18434" name="Picture 2" descr="http://upload.wikimedia.org/wikipedia/commons/thumb/a/a9/Woundedknee1891.jpg/300px-Woundedknee1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380999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7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savagesandscoundrels.org/media/44521/woundedkneemasac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311280" cy="46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Natives Forced to Assimilate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img250.imageshack.us/img250/6470/carlislebeforeafterpi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476750" cy="314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Immigration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 Offer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19257"/>
            <a:ext cx="6781799" cy="3748143"/>
          </a:xfrm>
        </p:spPr>
        <p:txBody>
          <a:bodyPr>
            <a:normAutofit/>
          </a:bodyPr>
          <a:lstStyle/>
          <a:p>
            <a:r>
              <a:rPr lang="en-US" dirty="0" smtClean="0"/>
              <a:t>With help from new railroad lines, cities become magnets for rural Americans.</a:t>
            </a:r>
          </a:p>
          <a:p>
            <a:r>
              <a:rPr lang="en-US" dirty="0" smtClean="0"/>
              <a:t>Factories offer work for skilled laborers, job opportunities for women and education for children.</a:t>
            </a:r>
          </a:p>
          <a:p>
            <a:r>
              <a:rPr lang="en-US" u="sng" dirty="0" smtClean="0"/>
              <a:t>Seizing on these new opportunities, a new waves of immigrants began arriving on America’s shores.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Immigrants Flock to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43434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Beginning in the mid-1800’s, </a:t>
            </a:r>
            <a:r>
              <a:rPr lang="en-US" u="sng" dirty="0" smtClean="0"/>
              <a:t>the origins of immigrants change from Western Europe to Southern and Eastern Europe.</a:t>
            </a:r>
          </a:p>
          <a:p>
            <a:r>
              <a:rPr lang="en-US" dirty="0" smtClean="0"/>
              <a:t>Hundreds of </a:t>
            </a:r>
            <a:r>
              <a:rPr lang="en-US" u="sng" dirty="0" smtClean="0"/>
              <a:t>Italian, Polish and Russian</a:t>
            </a:r>
            <a:r>
              <a:rPr lang="en-US" dirty="0" smtClean="0"/>
              <a:t> immigrants arrived daily.</a:t>
            </a:r>
          </a:p>
          <a:p>
            <a:r>
              <a:rPr lang="en-US" dirty="0" smtClean="0"/>
              <a:t>Many immigrants were forced to live in </a:t>
            </a:r>
            <a:r>
              <a:rPr lang="en-US" b="1" i="1" u="sng" dirty="0" smtClean="0"/>
              <a:t>tenements</a:t>
            </a:r>
            <a:r>
              <a:rPr lang="en-US" u="sng" dirty="0" smtClean="0"/>
              <a:t> </a:t>
            </a:r>
            <a:r>
              <a:rPr lang="en-US" dirty="0" smtClean="0"/>
              <a:t>– low-cost, urban family housing developments that squeezed in as many families as possible.</a:t>
            </a:r>
            <a:endParaRPr lang="en-US" dirty="0"/>
          </a:p>
        </p:txBody>
      </p:sp>
      <p:pic>
        <p:nvPicPr>
          <p:cNvPr id="23554" name="Picture 2" descr="http://www.eugenicsarchive.org/images/eugenics/detail/1451-1500/1498d-Slavs-at-Ellis-Isl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763079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172200" cy="572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5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Immigrant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19257"/>
            <a:ext cx="6248400" cy="3671943"/>
          </a:xfrm>
        </p:spPr>
        <p:txBody>
          <a:bodyPr>
            <a:normAutofit/>
          </a:bodyPr>
          <a:lstStyle/>
          <a:p>
            <a:r>
              <a:rPr lang="en-US" u="sng" dirty="0" smtClean="0"/>
              <a:t>Ellis Island </a:t>
            </a:r>
            <a:r>
              <a:rPr lang="en-US" dirty="0" smtClean="0"/>
              <a:t>– Port in New York Harbor that processed immigrants coming from Europe.</a:t>
            </a:r>
          </a:p>
          <a:p>
            <a:r>
              <a:rPr lang="en-US" u="sng" dirty="0" smtClean="0"/>
              <a:t>Angel Island </a:t>
            </a:r>
            <a:r>
              <a:rPr lang="en-US" dirty="0" smtClean="0"/>
              <a:t>– Port in San Francisco Bay that processed immigrants coming from Asia.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Ellis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blog.eogn.com/.a/6a00d8341c767353ef0168ea48948d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on the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05000"/>
            <a:ext cx="34290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Cattle ranching fueled westward migration as well.</a:t>
            </a:r>
          </a:p>
          <a:p>
            <a:r>
              <a:rPr lang="en-US" b="1" dirty="0" smtClean="0"/>
              <a:t>Open prairies of the West were perfect for grazing.</a:t>
            </a:r>
          </a:p>
          <a:p>
            <a:r>
              <a:rPr lang="en-US" b="1" dirty="0" smtClean="0"/>
              <a:t>Newly-invented barbed wire made ranching more efficient.</a:t>
            </a:r>
          </a:p>
          <a:p>
            <a:r>
              <a:rPr lang="en-US" b="1" dirty="0" smtClean="0"/>
              <a:t>As a result, the beef industry exploded.</a:t>
            </a:r>
          </a:p>
        </p:txBody>
      </p:sp>
      <p:pic>
        <p:nvPicPr>
          <p:cNvPr id="9218" name="Picture 2" descr="http://4.bp.blogspot.com/_W_DzKxXxOME/TU7Ou292bvI/AAAAAAAACFA/bbIBqD_8_iY/s1600/t1_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3810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schackerphoto.com/images/ellis-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162139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latinamericanstudies.org/ellis-island/statue-libe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045168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english.illinois.edu/maps/poets/a_f/angel/gallery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299969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009.jpg (40788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388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4.jpg (96451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43" y="914400"/>
            <a:ext cx="428625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Resistance Towards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1"/>
            <a:ext cx="3363687" cy="37338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Nativism</a:t>
            </a:r>
            <a:r>
              <a:rPr lang="en-US" dirty="0" smtClean="0"/>
              <a:t> – a belief that native-born white Americans were superior to newcomers.</a:t>
            </a:r>
          </a:p>
          <a:p>
            <a:r>
              <a:rPr lang="en-US" dirty="0" smtClean="0"/>
              <a:t>Similar to the fate of Native Americans, </a:t>
            </a:r>
            <a:r>
              <a:rPr lang="en-US" u="sng" dirty="0" smtClean="0"/>
              <a:t>many immigrants were forced to assimilate to American culture.</a:t>
            </a:r>
            <a:endParaRPr lang="en-US" u="sng" dirty="0"/>
          </a:p>
        </p:txBody>
      </p:sp>
      <p:pic>
        <p:nvPicPr>
          <p:cNvPr id="31746" name="Picture 2" descr="http://t2.gstatic.com/images?q=tbn:ANd9GcQmokXQ3ZeUyK2EdK4YVrDwf-0b4me69xtjUyE8bwiF665FMB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87" y="2514600"/>
            <a:ext cx="3831770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latinamericanstudies.org/immigration/Immigrant-1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858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Chinese Exclusion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3657600" cy="3962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With rising pressure from nativists, Congress passed the </a:t>
            </a:r>
            <a:r>
              <a:rPr lang="en-US" u="sng" dirty="0" smtClean="0"/>
              <a:t>Chinese Exclusion Act in 1882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Act prohibited Chinese immigration to the US and limited the rights of the Chinese immigrants already living in the country.</a:t>
            </a:r>
          </a:p>
          <a:p>
            <a:r>
              <a:rPr lang="en-US" dirty="0" smtClean="0"/>
              <a:t>Marked the first time that a specific racial groups was </a:t>
            </a:r>
            <a:r>
              <a:rPr lang="en-US" i="1" dirty="0" smtClean="0"/>
              <a:t>forbidden</a:t>
            </a:r>
            <a:r>
              <a:rPr lang="en-US" dirty="0" smtClean="0"/>
              <a:t> to enter the United States.</a:t>
            </a:r>
            <a:endParaRPr lang="en-US" dirty="0"/>
          </a:p>
        </p:txBody>
      </p:sp>
      <p:pic>
        <p:nvPicPr>
          <p:cNvPr id="33794" name="Picture 2" descr="http://mrzine.monthlyreview.org/2007/ChineseExclusionAct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40382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4" descr="http://blsciblogs.baruch.cuny.edu/his1005/files/2010/07/ce_witness_2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6675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4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622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Organized Labor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 Move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3505201" cy="419099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Farmers migrated West for new, fertile, cheap lands.</a:t>
            </a:r>
          </a:p>
          <a:p>
            <a:r>
              <a:rPr lang="en-US" b="1" dirty="0" smtClean="0"/>
              <a:t>The Homestead Act of 1862 promised plots of land to anyone willing to move and settle in these Western lands.</a:t>
            </a:r>
          </a:p>
          <a:p>
            <a:r>
              <a:rPr lang="en-US" b="1" dirty="0" smtClean="0"/>
              <a:t>Prairie states became a new agricultural center of the US</a:t>
            </a:r>
          </a:p>
          <a:p>
            <a:endParaRPr lang="en-US" dirty="0"/>
          </a:p>
        </p:txBody>
      </p:sp>
      <p:pic>
        <p:nvPicPr>
          <p:cNvPr id="10242" name="Picture 2" descr="http://2.bp.blogspot.com/-Kl6Eazlnbs0/TdZeuLY1e2I/AAAAAAAABSM/kjXZHpbs-uA/s1600/homestead_io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2855267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5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Factory Life Proves Dangerous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981200"/>
            <a:ext cx="41148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century, factory owners employed various ways to maximize profits and keep costs low.</a:t>
            </a:r>
          </a:p>
          <a:p>
            <a:pPr lvl="1"/>
            <a:r>
              <a:rPr lang="en-US" u="sng" dirty="0" smtClean="0"/>
              <a:t>They hired children and immigrant labor</a:t>
            </a:r>
            <a:r>
              <a:rPr lang="en-US" dirty="0" smtClean="0"/>
              <a:t> that would work for low wages.</a:t>
            </a:r>
          </a:p>
          <a:p>
            <a:pPr lvl="1"/>
            <a:r>
              <a:rPr lang="en-US" dirty="0" smtClean="0"/>
              <a:t>They forced workers to work </a:t>
            </a:r>
            <a:r>
              <a:rPr lang="en-US" u="sng" dirty="0" smtClean="0"/>
              <a:t>12 hour days and 6 day work weeks.</a:t>
            </a:r>
          </a:p>
          <a:p>
            <a:pPr lvl="1"/>
            <a:r>
              <a:rPr lang="en-US" dirty="0" smtClean="0"/>
              <a:t>Little attention was given to safety.  </a:t>
            </a:r>
            <a:r>
              <a:rPr lang="en-US" u="sng" dirty="0" smtClean="0"/>
              <a:t>Many workers died from factory accidents.</a:t>
            </a:r>
          </a:p>
          <a:p>
            <a:endParaRPr lang="en-US" dirty="0"/>
          </a:p>
        </p:txBody>
      </p:sp>
      <p:pic>
        <p:nvPicPr>
          <p:cNvPr id="47106" name="Picture 2" descr="http://t0.gstatic.com/images?q=tbn:ANd9GcSuN67dwJ-D5vrCpTzugsA1w55zFxcVBIZjP2_pkNJjvvLxnjVY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54" y="1872343"/>
            <a:ext cx="2825072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hQSERUUExIVFRQWGBkYGBgYGRgYHBocGxsYHhoYGBoZGyceGh8kGxwYIDAgIycpLCwsGB4xNTAqNSYrLSkBCQoKBQUFDQUFDSkYEhgpKSkpKSkpKSkpKSkpKSkpKSkpKSkpKSkpKSkpKSkpKSkpKSkpKSkpKSkpKSkpKSkpKf/AABEIAL0BCwMBIgACEQEDEQH/xAAbAAACAwEBAQAAAAAAAAAAAAAEBQIDBgEHAP/EAEUQAAIBAgQDBgMGAwYFAgcAAAECEQMhAAQSMQUiQQYTUWFxgTKRoSNCUrHB8BTR4QdTYnKC8RYzQ5KyY6IVJDRzk7PS/8QAFAEBAAAAAAAAAAAAAAAAAAAAAP/EABQRAQAAAAAAAAAAAAAAAAAAAAD/2gAMAwEAAhEDEQA/APJxwx/DEW4c46YetRMx5YjVonAJF4W5vGJ0uBVG2EfLD3L0rYNymW39PDAZanwap5DpPh+Z+WJDgVWAfHGgFEw2LqlLkGAzQ7PVJ2GPh2fqeWNRoJOO91y4DLjgNTa2Ojs7U8saEUjrOCUpTgMwOzNQ9VxOn2UqEbjGpFA+OLMvROAyh7I1PEY4OyVT8Qxsmo/pis0o3MYDJjsfU/EMfDsfU/EuNbqX8Qxb3WAyA7GVPxDE17FvN3XGvFA449I4DIP2OcffGB27MPfmGNi9I4CzFMjAZVuzp/EP3/SMTTs234hh29A4lSpnAKE7LE/fGL6fY+f+p5f74dImClDGxJI9cBnP+EPGp9MSo9kQ3/UxoimOUKgQze3lgAMv2BEjWzYIzP8AZ/TVNWtp/X5YdN2jPRCfbFeZ46zrAQjpgMoOyIj48UP2aieacaCnqq1O6Sx6nGl4rwLL5ahJP2jQNTsYG0sRN94Cjc+U4DzzI9lndwCHAM82kxbe+2Ls72XSm0M5WdpET6TvjSU+K5UEXasbS7uLbbAnb0jDkaHSFJKNaCSyHfdGJH5E4Dzx+C0RvVwJU4ZSn/nkeWkH82xquM9l0HPSlR1UEsB4MhNwJsQbgxuDZOnBli6Ox8Q+n6aD+eAJFPmx16M4WntAkzBjFlDjqu4VV3wDCjl7DB1ClE+mPqNK2CAtjgABT5T64vehyDElXl98E1U5RgB0ob+mONS5RghRvjkWGAGFESbYIp0hOOom/rginTv02uTsPM4CtqWO0aeBc7xpaYDKtjIV6nKrROoom7QJMmFEbzAwDwzj71mhalNz/duXpEiNk3U9fvD0wD9knCLivEhTdUWn3tQ7KP1w+ytYOSullcbo1iPMdGHmMEcK4eO8qVFQawgALdd8Bm+4zY5nyelOughjHmOuG3D3V0DKZk7RBHrhgaubApk93LEyL2GB6VIq7g+M22vOApz2ZWmJZgo8ScArW7w6abh2IkKtzA3MeH5YYZmjSL6qihtIGkMQF1Em5PlHhOBK2YqmyLTpqfvNFPVHXT8RHUb4A7K8Mcr9oUX5sffSCB88A8T4c4ps1MLUI2Cm/sOtugM4qioDerqJ6ifoBcj1xbQYBpJuOhMfMOAQOkgRgF3Dux+dqr3veafJtvSMXJlzMOumophl6T5Y2+UzStTQ82mxPN+EdLwQQPzxl8xxg1GZwEU7s1lCjwJNzAPUx9MBxMjO8L6z+QE/TEjQKx4HYjY4C/jqLGP4yjq8iB8ibf8AuwRQzDIOjp4wCP8A2n6gmMAfQoIBqcj0xOrTpESNJ9D+mCOz+Sp1XcQS2nWAbrAgGD7jfxwfm+Hq4IUKYXfaDgMu+ZpI0FhfYHFsqdiDhpwbhiIi1zpZjIJN4ExA+WJcQ4YtWmzgBWF1I/LACdjOED+KLsOWeviYj5YXdrcwa1buqYPOzNv90GBPWAsHwvGGHBMy9MI5ZU1EQGMavCPH9nbBvBqAoNmKxk1KpphHWF0Io211V06mJNh0AvgFfD+y+SVCaj6ikawNU32EdTbp+mO0eH0mE5PNVNUQEqaSr9QANWoGbX8sOKmbAWGFQKxnXUYMC87qy8sQLC/U9cXnKchJqaVJJdNAMkwRpM23EFY364BHlc5qZQbBwZBte4YfQ4uo8LYqCEF/xFAfkxBwatSmrsaa8zMxMGWlrkT0E9BbqcdKN4AesfopGA8QLYa9lcqz1xpUkKCTGw9TsL4ccB4Ll1TXWXvatiUuUQMAVDBd2joSYna2rBfEOJ0mAQ1kRBZaakgLMSStKkyKpkbNfANe6I39LEH5wbe+LFXlb0wpocLdYem5YdO70EEH/MiE+xafDDKlmgQfk24I9QYI9CAYvgIqvKMFVFsMCPm4BUfO35kQMFV2KrOksVMGHRVUwTDOwIEdYUmSBbAfU6UzbHWom1jhNnM5mVBIpUXprNxmMw5NiTcVVm03CjfFfDeOCqYp1KtCsJhGc1abeQb/AJinfq3pgHlMbjz/AHGPswurSgjmJJn4QqCSWHUSQI6kqLzBHyPETULK66alp6zNwZ+9IMhhvhxk+GtUgTZyFMKZEaS0sVIgJUVoB3gegLaHYmo6HO1S1dDLaYGoIpIAVTYDqYEjbpJHTshTzlSoFTudB+MSzOttl1rzfFYg2i/THo3HuOVKBFOlTqCwAmnT7vTA+HnDyJ6SSQYFsAZvi4yi00qUw7VV1h+VNAawlqkWjVe294wHmmYzFbLMErsXST3db7wvsfa/SYI9NDQ4g9QBQbssk9Znp1vOJ9pO6LCJNOsTRrLKsOZdSOpB0jYGxN1Xzxfl4pItOkhZgoXfeBBZjcnx8unhgBzkahk1KhRREDdhG8C0T4k+xxdSZD8Jb/X/AEAj5YFOZOsKz0i+4QMoki+kmrUXVJERpvMYrzneozM1MU5OxV1Uf6mUpHuT1knAc4oaaMr1W0qAY5oBPQggElokALe52wtPaLJgyKTX+/oMT/q5j/2nB65wMNNRFIJB0kB1PUGCI9xgWpwjJ98r1QVDlaaUUVtOtj/zCQbKCVGjaTPlgO0s7RYSru09AlM/K9/a/lj4cQU2WQJ69PYbe0HDLinAMotQ0jSakUWGzCPTp0pXTqIUnmAZgptYwMLOIcGNKn3pqLWpTAzFKGVbwFrrut7BgSLxY2wEqFc0y7IpGpHDqDynlaHIi4B67zY73s4J2LfOU1q1S3cC600iWO+uszEBd7ASbmwvgbLtPI9pI62ZbbHqD18sbTsrQJ4cP/mKlFxWzGs0xTLD7WoNILqdJiIYXANsB2n2FyJpT3CeBBiQRuCQbePphLnf7OKtBDVyjqQbnLmdLD/C7Ew3ywxq5iuXqpSyj1KI+/VqMrvsW0CI6mCQQZuRYDScFyuXotNOgtOo4Gu0MZvDXI38PLAeZ8C42aNYzrRVDBlbdJEaY63NjtYYd/8AFNKQKbAhtxtf9+WJ8U4RTepUZlcFmYDdPs1qOVM7HUSehsBtAldX4k6CqmUpJpoKTVdjopIQCdMrzVHMHckzM+OAnneJ91TgWTyEi+OcJ4iagMnkAknpHh+fyxFs5mBqFfLzEajSiqBq21gHWpPp7YoFdqnc0MpHeVgzI3RApOqqSPwBSR11FCIK4DnHe0qUnKJTV64EFm2p7nSQPjed0J0r97UZVc9/C5jN1CzS7b32UWso+6twABbG24R2Loq2mmjVtA01HgatRkGB5f4Z9+r3IZfL0dRchQxAC8wJsJBAvvKx/hwHmWVevlCGAKq4kgjlYf4l+8P2IONVls8Hy5NMkCVIUk8sH7RfOFbX/lWRuQNLx7h9PNAqUIkWJsfl8QtOPP8ALq+TzAR5VKhXSx26QwbYFdUN4CfLAaapxClQX7SoFMRH3r9IFwJnz+QwEe1+VH/Tnz7tb/O+MtT4S1Nvtx3Yll5zBJRirAgSZ1Ag+nphglW3Ll6ZXoQHYHzBv+eAr4NladR2aqiVGiaVEyVQGSWII0szWPMZPKBMcuhX+zpqnMy0aYNypIqkz0ll1LHSG2tiH9nPZyGrZisp5CKalhosVFTVD6dK6WRpYg83SDOnXj+XeuKKNUFRo0zoKn0dGZTYGw8D4YDI5r+zKpTl6FcUj/6YZT6Aq0n8r4zueqZhAWeagpBQXZQHRTIh4/5tM6WuZIMEESZ9LOdoVGNFalRqiyWVKb1NPkxQaUPqZx5x2jzb0K/I2pBUZtccpYhfsmBHRdRKn+9aeuAZcJzFaqhcVV7sKuldEsCRpjXI2I1SQbATc423AuzNGpTV6hinfSAdOq+4i/v1jpbGTyEU8lSpLVp1OVKho0o7wPWYMtN2km+tE2EafPHomdzy5eiB3b1BTESgQARy8oZgSLGIEefiAHGeyOUaCD3disQG9fMdJ9BjD9o+wEKamXclk5hctt1uSRt4x9cegZniHeUBVFOrsVKkEE/DED11XMC0+GB8vVmmNdNqZ6ElHU9Pipnl9x7xfAeZUc53yCoLVkMMOuqbr6Pcg9KgP48bPstnkqmm4gMqPPmNdNmaOhEKrE9FpARBxje1nCjlc33ig6XI1jb4zAI9/kyA4bf2f5vVmmTYNTdgOkmmWa09SCfLAegZzjtSHFFNZVQzKTBMiyrJiSOpWAIJ8Chy/af+KzR7/J1KdOO7mpdbElSGAB3kbQdSmRiZ4YjFnFPL1WmZrgEbRFoYEXi8SdjaMzmy1N9QotTup0/xDVVYwV2dZX7ptMeWAcdosrSKrQo0goNamYEiJJ1EmZJu7GN9JxgM/m83nK5o0w+kuyhEsDDES7CzbXJsPLGxzer7IlHqo4YPpkkaioIMR93YAiAXkgThx2K4KKBqspEOqsjsNLhXLVIZQW0mCpsSG1KQTgPPx/Zjm50mkNR/Cyke/wB6fUD5XwyyfA+J5SnNOqSAYNM/aLtYDVNz/hI9cbXOcPzPeaglSnoM96S1QFZgEa4Un72kKd4kYDzfBK5rM9OpUYNDFKbQNiWUkDUCDIEQYaNhcMRT7R0qhIdBlq03W/cuesfeotve6HqROrGn7PV6FNDVqIzkVZXlNQoFVdcBQYu6LMxceuHp4OKlGouaoaA4KhXPeMAfvqzKGS9wDBkYy/Bs6aOXWktU61lqncaWYtZu7WpUTQAV0HUocG488BpOGdpKWaqsxVjRaNLMmj4iAVIazAnqrHoGAscaF30KVVFIPKF0iIO4ZdiI3BF5x5vxDjFemAsZpC2yVa1KoGExChKCaRNoVhBW4wyy/bgaEUudQXmPVm6hfEbf0GAUpwFqFazL/Dkl6Y1KSBq2UEmF1SAbk6DykjDjL5wqgRBCCABsLAR5kxF5OFGVpgWACrtA/IeJJJv5xhnl3ZrUwzRblBf2kcov0kRgPqrO34T6qT9ScVLxCrSuJH+R2+qkwfTbF9emqf8AMr0aR8KlVFPyE/QnAdeYLIy1EAklHVx5zpuPUiPPARz3FatdwtIaqtdyswwCTEkhbgxZYP3Te0Y1+R/s4Iy9OmcwUVVjSqrLFvjZ9wSxuZnp4YwmSzZXM0KifEtWnI8VZ1DA+KlSfn6Y9G4p2uNNVZKQZC2nU9VabMf8CERPkWm4sMArz39n1CkCRWrarXDFTYRaPAfikYT8Ay/c1taie7psoMBbPWpGDfTqOk26lumG/GuP15XU60qb01ZiabVIP3gqiJ8eY2ANjYYz1Liy1arinUDIoBL8tIMJC1VedKryNrDNBXQQdxgNKM7yimtSojax9nRCi5Mk1GhhtJlo2hRvi/NZKnqpuwYjQVDBdEFiAXUew8uZhbfGjytOk9wqS5mQADeD4TjFZvg2W751NTMZyopJ0LNQUxMiFQHSQtrEW9cAzTKim4bvGLCIBWF8Y5SPaR88Lu1HDUrBEKnTUKkCY0MSVYqYIMT4QQTNsMKvE5kNTqIJUDUFAlh8O+qYEwQNp2xTxLOU1p0lZlBFQMAfFIYxCmTfTAidUXmCAGVz3dlKLKCCqGGJqE2AM6gCTrVzsPIDbCzO8Urd42gVNM2g1QI8gthhP2hzpY98CBLvoWb6BABHlqBP+qeuOUc/mCoK1Gg7fCMB6xlOHUh3tNgtSm1Z3ipDi8QsOCIVQiqNtIU9cC8I4fk6FZjQRAULFo0KNRgabBQehMTGmDBtjzzsZxmquVekxMlnamRAJLUzYbbFS3/d4Y0eZ4WKuXpUq1DKOFUaBrq0X66gbVWkwCQsgySSDbAcq9nKGbDz9myuzSCwYB5YGzA6TMibHxtjP8a4Oj0hRpipUmtTdtTSzAAo3OQQOQgljYBLnH2Zz38MoSlRpUVUuspVaqTIH/pLYnSOa87C2EVbtaabBaWhiNUl9RAJ06WUqQZVgWHTaQcBt+z5pOuUQ5zvKivRZkLI2qoCWa4XWWAkCW3Regxr+J9jcvVYVHplmJ1GajkExtBJG0CBGPFey2aTL5jL1TGhKtPUwUxAIBLFhMCZkeG2PYM72hUVu6qUqtUAFdCUzVLmCDyAXEGJmLnbAM85oWitIIdCqAAsmAIBmLrv1PvgCn2OopLrWrgdU71ihkRdDK7eU9Zm+MpRylGhW7xuF5tACGB7moAumNIKpaBAsJUkXk3wzqdoFqUwFckSRzcjAqARK2IIBmRcfkAXbbg4zDZdAyqNRpMzSFIcDQGeCFMgwWB5iBcnGS4W4y1enWQPpLOCrsGZQqIGBcIgMpULDlG6gicaniHaZKb6dR74oCqhZDMTqOo7AJoDEG5sBBMgDPZak9BUcEBPtCZAYsFktq31EkkkRJ8sB3tJwAZju+6qCm7NZpgOYkACbtAkAXMHeMY+lXRKsVXbMkGBqaoF3E8qwW6iGZQfQDVo3enWpGhU1U1LMyd1UIVzci1QleW5iA8mZuYCrcNWiwarU74kSNfdrVIJIBU6j3sRfVFpgzYhT2b7WZunmD3xLUwJNJgNKg7CnAmnA2CwLbY9F4Hn6bOTRUAGHPwDmaxJAbWdkBJEDSsbkY81CEO7m5c2gXgC0gwVt43Hhh/2YZlqGoW5VGhlFhFSYJNzA0lpgSQvoQ2fFM3Uq6kpAFxcSTpYzOltBL7C5AB+eA+CUc33+qrSoU6aqR9kajO0zuDA0yZuJGlcDZjJU6xLnuyVBGipdPC6eM77z4DCmrwJrs1LJIojU1KktNlA+Jg5YlTbcW8NsBreP537FiTy6D01WYaZKxzC9xH8seW8VeKWugzqyRpaSXIHLJaJ1GAfYWBAjQ5ribVkVAdSltOrxKKWYCY5UIWSepUXJxnHyysDzhZvMEmDEgXAF+u98Ar7/MVd6tUoeumLteDOnrYx4TB625LOCkzBRLAwSbwACC0sLGdjM+AwVmMkBT1l2d1JDbSskd2QQNWk8y3JGoRC6l1A1k52SwE3PqPnvv74BhmePKg1ONcyQskap6MwOqCZ1QZIRhILyAP/AI3mM0wV8yKaC2kMtJFXwAWAABaMK9Jd6SsYBKo3lzRPyY49MyHYUop0V/sib03WZibEiNRNjPLtvGAz9LsRl0QPVqgKZGvUoBMao1SROn198SbsTS5Hy2YqLJtUC1NM+IcKsX67bXxq/wCCCZPTqRVNRmAkDdTPKByi+rVBizRAxdQ7Oplz3gesSttDsClxJhVMGAJtC7wDgPO1q1KWZNOsQWp1AGIGmRMsbREiDaN/Gcbng2RyxR6y0x3sEKGNRwCZKgAkwswTAt0gicZPthyZl8w9+9RhTAG7Lyam8OVi09Tp8SAV2Z4uKtN6XeGkWEalMHoYW25iPfxwDN+IZk1aRdKNLQ42Z9beOphAZisiwAlp5QMd4zn4FQqW191UPMBuATYREeIO+KqvZxu709zlBT/vCivUa3xa2UNMSSS0b2xnuOZlE5abE6VYRPKJkSJ2EEnwtgN/2a7XDM0F7thTqKpFSmSYBM3WRJVpJF7XBMgFjszxHK0kRFrUwoNqR0QD95nDCZP4jckTJNsee5bs5FFGpsGcLqJG4ZwJEC8D4TEkiDBAIxo8l2Qo5og/xNVWiTQqEBh1IpuRDjfaTG874AnO9rabKKdHUwBF4A1Hr0EXm/Wd+mFPHqVRjltZKsS7QCRYtTgHx5UdvUjyxqhkMpkhB0F9xTVg9RvM7kDxJEDoDtjB9ouMNXd3BgNKahsP/Qo+PQu25i8WUgDmswHTVBimwQNYA2iQOgmAP82KJpG+plnoIgeknH1F3pAJpWGVSxdSyrqAkFZvf5fkwXskCJFZb+Ij85PzOAONDQ3dIx0hO8Vi6IdauASA3LIV/hB2Zp1b4P8A+PFSlpzOSFV9gyFWDR1KglbWFiYPQYqqUQdJO9NhcbxdTsR6x15RgPjPCQWYyHDEEMwGpRpGkBwfhttEdYvGAznGuONmHOmn3NPfQPDoTPrv52woNPmNvMY0uT7P948LddRlixgeAbxOm+lb26CThjR7F0y0s7NYAIoCDylpJPjbTgMglNnneAJYxIUAEkn2Bt1jHqOQyrHLIzMzNSLUXtrIUBGUEbsNDU73MX6kYzqClpZvhoSUooAxDAH7SsYDHVUZdAYydIYeGGXDeLNQUHXTU6Qp1ugDqlkJGoVCwHLIUG29yMADmMvlO8LrmSN5EgAt1tYoPKL4jk606u7MUhLNVYHSB1Im77eQ2vsMNM/Vy1amM4+WqMC+iVVHlr3XUyuUkFdRTcEXxmuM8cFXlB1LI+yVHUW27x3An2HkIE4Arh01K5rPyypVAbmC7GDbmbQFWNyW8xL3MOaVQrVTRIgBgCTIkkbgkiev3PIjCfgfaEpUps9DXdllHamwGmGKli3MToAa0AOBGqQ7/wCI6tWnUSpQoEMQUBLlKYgQDSIh2BltZYGSdsAuagpQK1wQpKFV8TqNNqg5WWWEPMwBKkjFebyi0Fdu8dlIlg4BaJ3V7T7iQBAttDOZwUyKbKGao5KKFJAW33+81xKncLG4LaZBdNYUMSW0gET0ljMQIEWEx4YBPw/hlQlhTptSUxo7w+TaiAFlehsCN74dcAzIo7t8ZKGd42RivxEFli395MiBgfjmaqUkNWkYZGEg3BEiQw8MSzPD3qKKpZ6T0lDIFA1BbNUkXBEE8pN4MgTgDs5kKNYHTTqmBAfLsag8ILUA5tflqUpGwMDC7L8HV20jva5EQKlRl0wTc6mBW0D/AJXSzqcDZzilSkirWoUc0tMAa2UatMgCZBB3C/Kx3OnTiU0gaelaccmgAU2mw0BOUe4BGxAMjARo0+7FypcwsKIRFBB7lQTJEkFiZ1E3mATkM8op1aiTanUZR6AkATPhHyxp6cNX0k2CknmMGIgLfl6bbx5DCkIP4msJLc3NqEEnStyI6mcAp/iiplHKkhlJUwdLAhl9CLEbfLCrM1udtrxjQZ7haNenKkTMXUxFr7GfC1jbCjJsurV3ahumomowj/CkKvuZwCzN0206oiIKzuQOsdBj1nIcfXuEYhivULBPmCGIAiDMkeePPK5BMsOXUrMeUCAQW+8x2m0nFuUzjUCVc6WB3+JGjqQNjEXB84OA2NVciD/9LkA2qSWzlIVRzarBQ0PqnqRFpIgAyvxFRSLNySCANQc9ANBSzTJFtyLCDjJ1e1UJp1UiPuhafXzZr+A+GcD1+JVnXXBUbAncz0HUC+AE47RmWImqzatMyVXm5J8gyWFpuN7ogSDKkg/XDTLDUzNOq8DqT7dZN8XPwctJNNwfGPrH84wAlHNZit9mKjMI2sBHmegnDXK8GWmuq9SrFp+AMYEAReJElul4BjEeD0XpN3brGoteLExI9CADv4YPoXqgSYUXudzPTbb88AWzhWlbtAmRcjSOYAkAm/Wf1wNUyD1PhzYg2M95I8iBYYvy9Jcxl6RYX0xI0g2MW/rvgRsmVlYiLHT0uYNtx/XAdagtGm5LGt5OdNItaPslbn9XJHlgPKZdqjrUqGWY6RMQEH3VAso8hAEYZNSD01VRAkM0dTJifKCTfqcVZauO9YyulBCyTEgEsesiWuQfu+mAYKA5YFQT57RpMz9fWBhgnAWj7NyEvA0s0XuJ1CwM4XcFyxFiza4gliSYNpIJMbnl8h64Z5CXpqwQnUNVgYkmTt5zgKV3Y3ILeVwbjr1k9emFHEdSjSLz8APQ/hv7R7+AwwWsiuULgs/KqCAQymVa5DBSrSDpggi4k4GWGqgGOVlcTeSpkC1ptv0vvtgJ8OzMJTA8GE7WBe9vEQ3nPlgqpVhTeCRAPhMy3+kS3+nCHgFUt3Av8CSbR1gD2mT5j2eVqWpvL4B+bt+S+hbAco5QGmBphbQPAAAKPZQMJs9wSm9asNCglUcH4baVDbGN5O17+ONC1TfC3Pr9pP46LDw/vR//AD8sAFToLSopzswaGVJOnUwHMQTpnRYneBG2JcO4YN2A1OdRHhM6V/0g/Nj5Y5RGrQd+7oUhBj43C9BtOqmInx8xhhTN5m3j5Cw+kYClsuOU7AE+nSPrf2xajQB0mP39DiFVZpjyIP1wLxarpKr4qfqyj8mOAqLB8yhFzDkncCAiqs+Qe8dSfPB/EX0hBtqYA/MW9SYPtgHhq3L7EsT6a6lQx/293ifFq66kgyUqpqg7SYv0sSMAdxKqy02ZQC2sOAbgw0wf5+U4O4dnUdQ6iC0MQ12BdQeY9ZUCCLGPEEYHzCjSZ8CMB5EH+Hy9VRLpTCkTGtQYKeRGkFTsGA6TgK8xll0VFcT3ZgA+E8s+NgvyxHs9w6tTovUUgqXbkYlVIAAcyuxLDTeRyTpOL+N1gVV0lu+VVXzYTp9JmCOhBHTDjNRSRaQ2RACfJRv6zJ9cAr/ju5d6jU2WjbZk1qZbpYMOYKArAwiWO2Bf/ia1HrZhQRTYjTII+BFWYO0kG3574nSqDMrUJXlXlpAny5n2uTsD4T44E7RItPLlRYsQbeZvHngLMjUIy48SgJnxe4HrHMf8w8cKsul4mAwB/Obe31w8pCKRNiQPYbX/ACHoBhVTQaKZ9QPWNV/KFOAhmKfL1O4vHXx8sXqg/hkcoayBRItrWBHo6i4mxAF5AkV1mtfb97Y52czelnpnbVI9Df8AXAVUeL5RLrSef8imPQ6oGB8/xk14WmjAG0npIiwWwtNyf6P6mSp792hYxeB6T629cC1aY19IWfmYv8sBVlcgFUKQCI2Khh03Ug3t9MXrkabW7qnHnSpgef3fKemOhwL+uA+KcQ0UmAN25R5Dr+7YAZ8wgrh6QCojKCqQFZQYYkCxJBJnaAMPeB1CleR8QJAPmq7+sYyGTMfv9+eNPww3ouR8TIfmhU+0hsBd2azHd01VjAYNp6HUp5htYAMh36m2GmbpoesnwExc9SAff+s4SfxZpmrQIlKdSVAENzvzRJH/AE0WJ2I88MeHqrAtTcMp8NjMxuJVo6EeXngKc9C0S4OkER1uWBPJefhn4tgCel4ZDL6EpmI1gm+2xm3qTv4YC4nnVqZjQaiotMFQGMA2gkEwDzAdfujDk1KRYP8AxGXVQpAmqhMmC1lO1vp8wjwxlpmoSYlLC1z4DrM+uNXw3LtSopT1xoUKYANxubrNzJ98ZPhNcVMxTQU9SGoG1sxg92rNyoygnbcmJI32xra1R5MRH78RgMpxGqkr9nNQHUakgWg8szck6SZUEaTzGYFWTqzUJvMgdRYs0Cbg28DgOtV1msxJXaIvJCqY6RYkzfbbFnC1hZJJJeZNyQukX8euAC7PVSVpRfTqn0CyPTmAv5nxxpke5/wiB+ZPuTjKdmxFR0P3Qw+Tqv8ALGkylSVnxk/XASD732GAO0NUqoI301EnzKpH5Ngw1CAP8R+g8MCcfvQJvZlNr76kJ+bqfbAErV+xRYTkUqpWmAxlgQXbdiCFI22PUk4rBgH5Yo4a4ZA0m5MSOigqOg+93nyF8d72V8ycAZTTlIvGM5xTiE1Q3RdvbT+ow8zNTTTc+RxkCfhn8SfIlMBo+HIe5Mbg2PmiovvcT88AcTzOnWLaStv/AC+cn6YacHg0RPVnPzZv0wp41ltVE/iQEj0HT9+WA0Gcr8jR+zfFvBCBQVTsC+4H4m/n+WBVXVTU+Kg/MA/yxZkmin6W/XACZhe6qlIDLTqJXUHlFzpcT/qVh0kGeuOcTr99V7ueRY1n0mEnr/IH8WD+IZc1EUmJCuuw20kz53t8sJ+AJ9mCfibmY+Zif0wDjL04mbLYn9BjN9oqveVVRSNwAN7nqR6A4Z8S4gFEA3m8b+l9vW++2EeUJOaQxASX0iZ2gTNyZPW8A4B9xNe7y+mdgPc23thbUbTQBFysMPVbx8pGCu0Fc6UXq2B86IpCBHT6YCWYA0hlPKwDL6HpbwJjCyknMWDANIAHU7m3sPpiXC80TTakd6RLD/ISJHnB/MYllqmli1OZgeBBAJMHbrGAc0c8GCieg8dvKP3fFVO41eIHyi36WwK4DJ3iuigaQFOrU2uJCAKQYYMb6emDShjaVAgRBiLXG/uJwA1cnYe37/e2EfFa+p4BkLYfzw5zWZ0U2frGlPMnrHkJ+eM7ouBgLssLbY1PAyGVPFGgjfYypHsY9sIaK264P4LmdNYL/eDSP8wkp87j3GAOzFWM5WAvrXUPNlJAHuSBglKT0z9nEFR8wDF/K49CfLCbiOZnNI4uCR8iD+oxp0v1tb6m/wDP3wCXhmSKsCRJ5tRPifMx63OGwoaiIGkCOgJ2k9J+R98D1KJDtERq8omB+UnF2m2jUAsbE2J8SN29CMAy4IAa+lQICFtXUmQsi3wgFo9bbkllVuTM/L+mFvZd71XOw0KD5DV+kHFWfJNRiKpHl7YDPAFkM9dvytNthgjINyCTcrq+b1P0j5Yoo1QoUn7vlP3SNrX8L2MWgXlmVNPTbUvdAKYMGGuSJBm+3QqfcBeFcuZzJ6QAD0lyrAe4Vz/pw8ylSFwn4S9q1vidJNjYJaQdxOr5HDTLUoG8r5CBOAucy48gcRztPVTZDuylR6mYPs+k+xx8DfAOezfKCpJtIgSbwAQLbTPtgLQwRVQGwAUecCJ9yC3+rER0GA8rqtII8Nh7xv6fuSKRvOAh2hzGmkR1bGdzL8tvusPoR1jyw24m2tzaVUDcT0HTrfCfilTUAJMnxEDcjYYDWcHgUVkCyj8hP1nC7P50NTqWAs0fKP5fLDTKJynyt7dMZfitYqWXpcYDVcOb7JD/AIE/8RiYYKvkI/Le2AeF1/saX/20/wDEYsz2b07b4C6mC1RYUwWCx6qx29FO/Ur44B4Q32Sj93AxdQzM0ySNgWYmfAGY6cun6+OBOCmKajqB+gwEOJ0hSSQeY9Tv7dB7YV8CGqtH4ioPoCST8pPthhx6pq0jqJnAfZ1Ias/4Ej3Yn9AfngDM5W73MWuFFvTFnExFIe2I8Iy5MsdybYt458GAz1LMd3XV+n3vQ2b6GfbDPJ0Ca5QG4DR1mIMW8VwjzY29Iw2yVYmrRaSCwFxvMaT1G5GAvpAA6CAeZWBgSIMmCb9PGMMjVgEjfoPEnbCiqYrH1Jjfp/vgurntKFyPh2H+I/0+U4BdxTMan0zITfzY/Ef0wHTWXAPhiNMyDO+JZe73tA/n/PAMO5tY4prnTfqpDD2M4tDAbHFeYuCLXwEs0w72bfHPzPl641+WzFlb/DB94/ftjFZhpIP+Q/QfrjU8Prco6x/PbAMqsbzEmbfX5+Q64GrgHbw8v03+ePieYGR4GfUX8h/PFlW4MDoT9J/LAMezK6aBJMF3ZtiZA0qP/E/PC3ifEj3rQqkW+8PAYd8LOmhSn+7Q+5UE/UnCDOsNZt9fL/LgE9GeQW5tFvYT+vsMGcVqcgteSSRsZUi/gbjfw9ML8jDMpiyr1vfSBv638h6ThnxCsxTUCvhMCfoJ98Ar4HnAtVw5ABUEztKkj3+LGgbNA7ER0g4wmaqEPM9bkR43w9yVRgY0af8AMRMdMA2LG8fW2KqlMFhJ2E7gC1ySWMAAAmTG2OmvYTiv+IAc3uApBBIIOoQQQQQd74D4VgTubbz74qbMeuL6tdR1Htf/AH63wtFSb7XwEszmdJMG/l6YWVamurSB6sv/AJTjnEcwNbe35DEODprzCD8IJ+QP6nAbGkpUT47/ANcZ7jdDf5/LGiemOrEeeEnFK6kjS073wFvA3mhT/wAsfLDCowYwOoA+l/rhNwKr9gPEEj6nDWlUi/XAd4xpSg6qAARpt52/XAPDo0CMQ41U1KABuwv9YHsDizh6cg/d8Av4w0MeuJ8DT7B43qVNI9AB/M45xLrPngjgNdVoqCyi7G8dSZwDejTCADrG2F3GTyH1wZl6waT0JJtNwNrn9LYD4wR3bR+98Bl8w23vgvLVYRG/A4F52Mn1i5wBXa4wRln5Kg/yt8jfAMaijvGt1gR/qm3oPpiji1Q6UWTF2I6WsP1wNSqy49/yOJcTPMo8EH1wFVNsTynxHr/tikYtyVImT54Bm6CJBjxwLUS2JxHXFVV5/f7/AGMBW7WH+n5i2NFkczBUSADHj1xlw35/rh1lqohf2bfv64B02ZjpYbfI+PlI98RzeZOhxtIYX9BgN36zYADx3xXnc3Ia+4Y/SP3+xgNtQrs9FCnLKIQPVQRF7RbGVz1Be8ac0gM3GpBB/wC7D/LV4o0QB/0qex0/cW1wZtjOZ9wahP2fTcqTsP8ABgFuXpVFqrT0ujmOWCGiPPcee2GecrAL/wAlgerQkH5PbD7j1VC1KpK8yi5hRdRygk7kTbywh4jmBYAmI9L/AK9L+WAzi5Y1n0yY67bexIGNHTzPdnSTA8N9J8BPQ7j38MJuH50rXudxAO8ERBgb9R74eZnuysknVIUR8RJ6DqfHwgHARrZrwAxTms4j6VXl0gagwks0DW/4bsSBckBelgKqtyYUgeeBalOW+97R5/r6euAOqIndIVvpJSpYjmaTTY3IgrKCIvTO5M4FL2O2PstQZDM30wQRKkblWH3lMC3kD0BxcVpC/cMY+61flJ//ABd4R5a53v4AnqseYzpHiBE+Y6n2wR2cWazEA/AQPVmWL/P2BwTxJgx1uVdoUCAAqqBCqiiwAAsPzJJN/Z7LkamidWnxsIJvPkyn3HngHIpOBHKykehwm4rpty/u/h+7YcVM7TCwaqTGxdZ+UzhJxGopPKwYR0II3PhgKODtCnyY4aLfrhFw6pBYec4aK0+n54CPESC1NRFiSfYAen3sX5Z+X6fXAObbVW3+Fev6fIYIpmPkP1wAfFm6D92wZwLLDulJUGQd/wDMTP78MLOIVdJIF56/ywz4NU+ySY+HfrgG3N9xLDqbewGF2eXUpkGQCepHzwdTcsN9KeMXO/wz+f0wBxXiRRGVFgEQSbm/h9cBk6h5vli/KbnzVh9MCMb3wTk6l4gXmSb9DAE7ddt5wEKT3GLuItL+y/lgSk36Yvzh5/YfkMB8DAwTlE5BBwFNsEZQmBBj1/2wBDr64rM9T88drVvDFGvAcqi/uDhnkXkQR+/35YTlpPuMH5doO+/54AwuSBfy98Sq0zBE3j6QP54AqVzPvP6H9+eL2zJhutvyA8vTAazs/n6gy9Mv3fdgRqLCQoYqAw31DTt4R54WZvtFT1tAJHjEfSMT4UoGVp9ZDkrMEksw626C2F2YrHUeUja0E9PIRgCu0XFaRp6aYBJ0NAuvwXkdL/d8sLKaKt1beJOmffEmy6wsCCVUz5kThtSyCimNmCqnxANuuox4CTgM6XGtbk3E2j1+mGeeVitOBMNJbxEQp+RufTFOcpAuqgKpLqLCBdvD+uDApXUhg6dMECLMTaJ6H88BYuZYfEuoeOJZd1Z4usj5m9hJAuYFyBJEkb4kbA+sfLA1WvpXvI+EqseOuZn0A/LwuFtSq94UAXAiItYERuOs+GBWQxJb92wVqkvMzB/ntgPO2WMAvr5qBp5SBYG8/nB+WIZRS7IjE6NVwZiTe48T44vroECQOZ9V/wAOkxYeJ8en1xLJIoBYiYdbHrHj5338sA8pZGmDyonzUePjcdemBczw9TJ0IDvOtVgeIO+D87XSkik09cjqfX8QOBcrWUqXh4n4Q+n/APWFwCVqJSoRMggQ0EAxaxKiYNpAjB1Nj19Z/XHe0h0qhgTqseawINrkzcAyZNsVU8yNAOnp4/0wFQRXqsSLTYSWA6xJ39cFVrR6YFyOYGtpWbnr5+mL8/m7fD9fOPDALuIthnwmoO7UQzGPhVSx9wBb3wqzmZkA6fr/AExsOB8BUUqql3tVYGGKg6OX4QfI9eo3i4B1M4670KsDpyjcDeTJvb28cI89ng9tLKZmCP1GDePVDQJ7tns4SGYup5Qdj6j5fJNWzAYq+mCVJgG25BjAUV0v1n/fHMrOofvxxc2blSdMFSIM4pypv6YCpcX5oc3sPywOGxfUqSdugwESbYLUYDFXywZSzY20/X+mA+OK3xJ80Pw/X+mKmzHl9cBBRJwwFInbw6f7YX96J2+uCqWcjdZvG5wE6iEi4uMcVi21vEm2IVc9eQCPc/rgdc1JMjeevXANcpmXgprGgAkBgCN77iReDbxOK3VQb6Z/1Df3GJcLrg6uXYL85N/ptg+llQ6hjEsAbgHcbTgP/9k="/>
          <p:cNvSpPr>
            <a:spLocks noChangeAspect="1" noChangeArrowheads="1"/>
          </p:cNvSpPr>
          <p:nvPr/>
        </p:nvSpPr>
        <p:spPr bwMode="auto">
          <a:xfrm>
            <a:off x="0" y="-8604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http://static.environmentalgraffiti.com/sites/default/files/images/Childlabourco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1023257"/>
            <a:ext cx="6585861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www.uni.edu/schneidj/webquests/adayinthelife/factory%20workers%20laid%20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88571"/>
            <a:ext cx="6302883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Unions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39624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Despite increased production and lowered costs, many who worked the factories still could not afford basic necessities.</a:t>
            </a:r>
          </a:p>
          <a:p>
            <a:r>
              <a:rPr lang="en-US" dirty="0" smtClean="0"/>
              <a:t>Many workers began to practice </a:t>
            </a:r>
            <a:r>
              <a:rPr lang="en-US" u="sng" dirty="0" smtClean="0"/>
              <a:t>collective bargaining</a:t>
            </a:r>
            <a:r>
              <a:rPr lang="en-US" dirty="0" smtClean="0"/>
              <a:t> with their employers; </a:t>
            </a:r>
            <a:r>
              <a:rPr lang="en-US" u="sng" dirty="0" smtClean="0"/>
              <a:t>negotiating for higher wages and better working conditions.</a:t>
            </a:r>
          </a:p>
          <a:p>
            <a:r>
              <a:rPr lang="en-US" dirty="0" smtClean="0"/>
              <a:t>One form of protest used was the </a:t>
            </a:r>
            <a:r>
              <a:rPr lang="en-US" u="sng" dirty="0" smtClean="0"/>
              <a:t>strike</a:t>
            </a:r>
            <a:r>
              <a:rPr lang="en-US" dirty="0" smtClean="0"/>
              <a:t> – </a:t>
            </a:r>
            <a:r>
              <a:rPr lang="en-US" u="sng" dirty="0" smtClean="0"/>
              <a:t>when workers refuse to work until their demands are met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0178" name="Picture 2" descr="http://t2.gstatic.com/images?q=tbn:ANd9GcSGoCLBSycRac0vGB2LZ3jQjLnX8s_XEGWSY5YCjzYCNZySUcgy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590800"/>
            <a:ext cx="3422471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4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Samuel Gompers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19257"/>
            <a:ext cx="3429001" cy="359574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Samuel Gompers</a:t>
            </a:r>
          </a:p>
          <a:p>
            <a:r>
              <a:rPr lang="en-US" dirty="0" smtClean="0"/>
              <a:t>1886 – </a:t>
            </a:r>
            <a:r>
              <a:rPr lang="en-US" u="sng" dirty="0" smtClean="0"/>
              <a:t>Gompers founded the AFL (American Federation of Labor) </a:t>
            </a:r>
          </a:p>
          <a:p>
            <a:r>
              <a:rPr lang="en-US" u="sng" dirty="0" smtClean="0"/>
              <a:t>The AFL union worked to improve wages, working conditions and working hours for its members.</a:t>
            </a:r>
            <a:endParaRPr lang="en-US" u="sng" dirty="0"/>
          </a:p>
        </p:txBody>
      </p:sp>
      <p:pic>
        <p:nvPicPr>
          <p:cNvPr id="51202" name="Picture 2" descr="http://memory.loc.gov/ammem/nfhtml/images/3b20695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2941864" cy="369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Pullman Strike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page 456 in textbook</a:t>
            </a:r>
          </a:p>
          <a:p>
            <a:endParaRPr lang="en-US" dirty="0"/>
          </a:p>
          <a:p>
            <a:r>
              <a:rPr lang="en-US" dirty="0" smtClean="0"/>
              <a:t>3 readers (Pullman Strike, Company Town, Main Players)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Pull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the top 10 </a:t>
            </a:r>
            <a:r>
              <a:rPr lang="en-US" smtClean="0"/>
              <a:t>words needed </a:t>
            </a:r>
            <a:r>
              <a:rPr lang="en-US" dirty="0" smtClean="0"/>
              <a:t>to summarize on the blue strips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Pullman Strike of 1894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905000"/>
            <a:ext cx="2895599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George Pullman – owner of a company that</a:t>
            </a:r>
            <a:r>
              <a:rPr lang="en-US" u="sng" dirty="0" smtClean="0"/>
              <a:t> produced luxury railroad cars</a:t>
            </a:r>
          </a:p>
          <a:p>
            <a:r>
              <a:rPr lang="en-US" dirty="0" smtClean="0"/>
              <a:t>In May 1894, </a:t>
            </a:r>
            <a:r>
              <a:rPr lang="en-US" u="sng" dirty="0" smtClean="0"/>
              <a:t>workers began a strike protesting wage cuts and layoffs.</a:t>
            </a:r>
          </a:p>
          <a:p>
            <a:r>
              <a:rPr lang="en-US" dirty="0" smtClean="0"/>
              <a:t>The strike grew violent with many protestors destroying rail lines and equipment.</a:t>
            </a:r>
            <a:endParaRPr lang="en-US" dirty="0"/>
          </a:p>
        </p:txBody>
      </p:sp>
      <p:sp>
        <p:nvSpPr>
          <p:cNvPr id="4" name="AutoShape 2" descr="data:image/jpeg;base64,/9j/4AAQSkZJRgABAQAAAQABAAD/2wCEAAkGBhMSERUUEhQWFRUWGBwaGRcYGBobGhsaGxocGBodGRocGycfGhwjGhocIC8gIycqLCwsGB4xNTAqNSYrLCkBCQoKBQUFDQUFDSkYEhgpKSkpKSkpKSkpKSkpKSkpKSkpKSkpKSkpKSkpKSkpKSkpKSkpKSkpKSkpKSkpKSkpKf/AABEIALkBEAMBIgACEQEDEQH/xAAbAAACAwEBAQAAAAAAAAAAAAAEBQIDBgEHAP/EAEMQAAIBAgQDBgMFBgYBAgcAAAECEQMhAAQSMQVBUQYTImFxgTKRoRRCUrHBIzNiktHwBxVyguHxspOiFiQ0Q1Nzwv/EABQBAQAAAAAAAAAAAAAAAAAAAAD/xAAUEQEAAAAAAAAAAAAAAAAAAAAA/9oADAMBAAIRAxEAPwCGa4igdluAraSRBO9yOgHpOLqGYokwHAEC5kC/KTztjQcTzFFG0tSUxuWpyDMGQdEfXCxsxkXMd3RBJ+6wBjlYMt+tueAyXZmmHauWjRrqkHeRrO28+2G9Xg9EgeELIJEllJHkoM/MYo7E5JCni1fE0BTDSDa9+WNSvAEnw1yCR95FYR6kKSfLywCLL8LAA0i24JIjbkBv7nBNPIE7ifb9NsNMlkWJHdutUCxhWW3SWYqNothmMiZlunwjb3O5+mAyzZPyk9AJ+fIY+GRPkPS/12xrTw0RYYg3D/LAZY5HHDk288aw8OHTFdTh/lgMt9jOK2yHljUnIDHf8uBwGUGQ8h8sdOQ8h8sapuGjFTZETewwGZ/y7yHyGOjIfwj5Y2lHgSwDvP8Ac4kOBX8sBifsP8I+WINkP4R8hjb1eDKBqIO8YHq5ENYCMBjjw8CZCjzgRjDdt6qzTajWU7gqjix3mFP9xhn/AIq52qlb7PEUwocQDLSIJJm4BkW5jGO4dlabUyWmRz5DpgB+9qROpv5j/XEqdarMB6n8x/rjVcH7BPmKcorEAwSptNjF+dxt1wSvYaostpqAKJJ0tECxJkRY4DIE1pgvU/mb+uDKFTMrB7xyN4LEk+W+NUOypA1DUY22v0xcOAsoBOx67j1wAvCiWHjJnzJ/U4bCguKX4dGhR0w2oZfSviueWAW1MoOmK1yowzbK6jzE4oORYE9cAHUysCbmfPAeYQnaR6E/1w8+xMRffHRwqBeMBlzSf8TfM/1wRQDT8R9JP9cOKnDoxZlOGzywC+nSO5n5n+uPqtBgpMnY2k9PXGiThltsV5jh5hp6H8sB6PlmJVb/AHRz8hiUBiNQDeoB/PEaCeBP9K/li6bYDz3sHwwFAtVQwIaVYAjnG+Nc/Z3Ln4UKx+B6ifRWAwq7KP4U6wfyv+YxpEOACyXC1pmVZzbZm1D5kavri0kSQL/31xfqwry+eRKAYkCSYnr/AEGAYuwUSxCj1wFU4msEgMfQb+k4RHPqWY/ETzO3tefywTk1LTLEbbRG/Q4B7QrBhb+52xbAgk8t/TfCLO0iQJ8VwOY/H92SOYvgqhQkKSZIQLz2iIwF2X4hTqECmZnexHKR+WJtE6QRI3E3HqN8Ja2ep5d9NOWewIkQOR33IB2+owu7O8M05upWLl5dyzQEJ1KpCtB+KSCRsRt5hrlpdcdp5XWYG/XHHza9D8sGcKz8tpUTN9v1wBFPhZVQA5/TF60SBffr1xZmK4USfYYBfOubSB6Df1wEK1dZIblgNzJmIGJVFZiZ/wC8dyjcjNzzBwHhXbbieYqcRr0K1QFabstNY8KqSI0i19JEm8mcFcL7KmvmnytFqaKMutaXnTBCapKg7apuNhvgX/E5BT4zXtM903zSnP5YaZLKu1SuVVitXImiGA3bWhKzzOlTYXwHoHYnsyuVoMgrrWLNJKMSqiBCgFjHMzaZw7zFDwNHQ9OnpjH9lMxUy7otUKiqgQtDyQBAtrIF1F4542wcOs02DA7EEEenlgM5w3JWIiQBef0wLnssWBOk6dtiB8+eH9UugLhbaY9IO8YWNx01lKGwB3O7R098AgbLiY6YK7nYYt+xHUDBuelvUYLzFIKAOcyMBRQygm/L6Y+bJy1sdVjqgb9LYbZfhxBB8p28sAtTKR/cYpzGW+uHWY0g2AJPXAFWSRIi3LAU5bhOoRhrT4UFGwxDhdaCdRgddv8AvDZ9Kj154Ba+UEbYqbJArEcjho1RY88VLTseQAwB1MeFf9I/LFgGIIPAv+kflijivE1y6KxUsC6raLTN/pgMlwHPrSWiWvKttvGmTA9Yw94FnDUVyzFvGYBtC8rfP5YwL1XJy6KslVJNzJGhSQI2icbHgeWenTFYaWDJ41LFSukm6ljpMbmY9cA+mx9MIM+0ZRBH3wPmDgGv2oT7ZSGuoit4NJEKTDX3i7MB8r4I4tmQ1JaYXZgS3t05b4AGgtxth1klufP+uFuWoe+GuTEG/wDfPATrKCwjlH64H4tnGpZdmFiIE9JtO3LAvGOKGmWLNSo0x/8AcdvEbSdK+pi/nhLn65qkamBSNSM7GL7MqLMSDzIwCkd49QlCoVpWWXY2nQQwM25zc9LY1PCeFs5mnUrjZXGmRafEW1qrnzAJg7YV5g6qYD5hRSpX0qiqi8phiR7nA5zeXIvnT/61Iedh74DUf/D9dHLd/VOwAPiUj+JTz8wRtivJdtRl8zmaVQoqUqKs781OsJG03BBi8TjOpmNK/sM7W1H4VRkcsRBIAAgmDO/PHn3a/MVKuc01KhrEBfGRoY6gD4gAPEJi45YD0zIf4k0g4WrUR1LmXBlgCbSqU4IAtNjj0BlgajYRN5EDzHLHnndUMvlqX2dAhHiBgEkzYNa8rvjNcU7WVmrLlaTslF2YtpPi7vfug24QENYcjGwwHqOR7X5KrV7qnmaTOSAoDgljH3esbYnxLMNTqOU+MqirzG4MkcrTfGO7G0FeiG0qph9LgBWVghcSFH8MR5nGh7L8QbMU6hqXdWgmZkESD5YDyj/FbUeJ6mF3p0jH0j/24bcIz5Y0WaSAyNMjYQ1udgMWf4p9nquZz6CgmplyoZrgWDuBBJF5sBucC9mqwT7LTqQGWoqurWgBtJDTYdL4D13sxwejWydOrmKau1amKhkWQONSKo8gYnckE9MCcA4acua1Lwx3mpWAiUaQsjkQFIOF3CO1a5WitCo9N0pjSlQVU1aQTpWoswSBbUDeBIwXkOKtWFR6QpsS3UtAAEWBHX64B3WJ0kDmCPnbGLzmRr0/CgA5Ana95Dc8NXas0tqIPMg2HsP64Dak3N2+f9ZwHMstRBBcE7wBf59MFJwurVkiLdTGGGRaoVQE+EyCYE/OLYZ06liLGNuWAyuRrQYblba+Cnz06UEytzvEHaDzPPBXGopEOE3Buv4vPyi+FtGq1S6jUY+QmOe9z9cAfNRl1G468464CrNe8x1xZxBK9JVakVLSCVJgHkR52nHcpxik4qkKQyAlkkGRtII/sSMB9Qgnpg8i3TA+VozfSyydm3Hlgp6RJwFlKnqidsNe5VqTen6YW0QqQajaQSAJBuTYXiLmwHM4cJGgxtHTAL81n0o011HxFRC82gCffGI47x6q7usrp1fuzsoAIkmYmZPQkj1wf2i4qWACy+lY38KmAASRYEHzJ522why3Z46P29XVI/dpYWmNR3N+VhgLKWeXK16GYZSy92wGkSS+gADbnAvfH2Y4rXq0+6FEUaZbVep4x4piApBG3hMYV8J4lremskkSpvsCtiB7YY8Y4e3eFe8MXjkPkNjIwE8nl4tVKVV0lSpDqYkMCGAPiDCxtvhnlkTm7tJnxNq+pAxic5w90ky49HYeXI4hQylaCe8qKNz4223nfoDgN1xPiDUUL01WoFi2rTF4n4Tb3nCXP181UyQzJrrTV/hp0gZHhY+J29No98I6XEKpo1FaoxBBGkkSdLC5G8He2NCiAcKpKNiJ+jTgKRwGhTyyV9LPWbuz3lRi7CYJ0zZRBO2NJ2PyqVXbvFDaaNOJAPNp3B6DCfMN/wDI0I/BTP0XDfszxFaFN6rbd1SFhe7MP1wGe7f5VabZ1EAC/Z0IAA6Cdupwm4dVommO8gtcXJmJ6SItjR8U4vRq5qpVckIURNBpq+oaZYkMSALjfEqNfKsjuQ5FLSPhRZ1EhVUBY5c9hgB+DMKVUVAwpoWp+UIhJqS7WhmtY3gDljG9tcuG4lUqIyMr6WBB2kA2ABMDbpjU16f2i9Gkyx4dZcnw38ICqoMEyOhxn+I9i85Wr1KlJCFckEs7bWBW0GLddsATxHtBTVEQl7RcLa3qRhQ6TmBXpJVNNZQs4UCT+GDeJv0thxkP8OXoialOm5JEyBCidxN94m9xNsaTK9ja9VUHw096YLFYUmZIHNvjPr5YBDwjir010aSLsfEsGSpW4Dbe+HnZbji0qdXvBobUDuHkWW0Hr1xLM9iMwjHwrcEu6m07zeCJ3MmN8B5bgrBRBZWa4kXjclvUc+QwBuY4pTzFV6h7xaK0lTWFAPeamaCSGIEWAFvFO4jHnvHa/dNLlyzyROpYLcybF4P/ADj1PJqHp0dQ0q9A1SLQpqHw+p0cyNwZOMdUqU80lWk4N9RRWgNZyCVMEBgd/rgMUHq1F1rq0ixa4W299ifLDnsz2lbh9XvWprVDLobYOqkzKnrfnMiBjnCeEtmGgyq0zp7sExTIgHfziXuSSPY7PcANL4WY/wAJjbY6ZPQn3jAenZTiq1MuatCKy1V8A1aZ6gk/CR5ixnGX4NXzVVhVZVUOxXu3ZpG4E7DYWIXCnslxJ6AqZYzpYa1gxGn4hTABjWt9xESMNOH8eArI9NtVNBpakJsn8F5kb+eA2FNdIDA6W0wWUmYBJvFjY88Tp56qaalrFhNwBE3Am3LAOezNB6ZFOovjKqSz1AVViA5KNEQs8jhr3F4BUG/wpMRbeTbAC69chr+Q8X5A44eHnUGUEQOSkf8AkRiPEcz3aFm75oInSyDywqfi2oACjUIP/wCSsR5XCk4BtxElkJrUwqLJA1gt5Gw3Fjbn5b5XJMUGqo6KWRgLjUVMqJ0n8hh3UBRgDQoXMTDPDTz2N+vzwbTzFWwBpL/ppxf3bADZXjcCQHKwBC0qjmdiV1LEERz3GGlbiOgamWvpABLnu6SCRO5IMibjqMCCtVNzWG34Kf6g4S8UoBsxDu1WUDAs2qCe82A8K7CwGAZL2sqVjoy+X7zQ6sWZmZfCdQ/aBdIMgbyPPGh+3ZhtOpEpq0al8Tne4DSBtzj574y+Q4QhRVV6gYsQiK7hbAEk30r94k84MYZ8M4MtOpOpmIqASWa/iXlcc9p5YBRx/KxlarGSe7t0B8IkARsb+2LDlSVqzsNYHyJxbUza1A1MyxcadNxG+5iNxt5YpbPx3xZhGmFmwJ0kmCd7afmMBi+x+TOsOTdpCg7mBcjGt4mv7XbkPzJ/XCrgmapZeklXMQoVSNtRkqBaNyQDiGf4sMytY02dYUkEGCIXULj2tM4AuplvErDwkC9rEDYN1Fz5+eFtSpWnUyNsBKq+lr77SJvvYdTjD1K1UEg1Xmebnntvh1w3spXqKKjv4TJI1+KBAuD1NhuTgC+M5VtKsLGNDIBcmNU2MxtHr64Py3GR9mp0SIAUXLL1PKZ2OLuK0aNNadBVHfU6U94NpKs5VoNyN5MxBFsJlrIAvg1eEXhZNr7n88AyTjOqlTozT8KqshyT4QLwABJjrh8K0ZQk7d0kn0ePqT9MZnJshPwabb+E39jh49I1MqqCIZACSej6hgMtlczqNVvigm1uVgMH1a7KkLBLVKVj5az+cY7U4YtCANN/ig78/wCg9scljYSsFSCD4tzAEAXMxvzwDrK8YqJU0rUKUlFMhQAQXcPqk3IGsCwi5wzbj7n72MtmcyVraSQW0ITeSB3ZIBIJUTInnOBKvEyG06ZPWcBp85xclW1Nsp69PTFT8aaFAeQAAAQbCABBBB2whpZ8EEVBCkQTqWb2gKfiMew+WF2Tz7uVtyi+4jw3jAbCv2jqVKIXW/jIVoknSSJ35abXxCpx5VD1meSoKjUfEzkWAHOAd+sRjM1Kjd3YA6QPDJgm6hT5En6YkKxNSaulUUArTC2DgEF9R8ukcvwjAabiHGB3eVU6mqGgtMrTGogogdiVLbXiR9cJP8sqVcyuYnu6KoWqMSvxCFeQCdImCZi7HB/Fc9mUzAEUx3yq0GfCdCrpPOB+YbGe7bZR6eXDSVLVCtUI50EMNSypNroeUW3wE6vHO5WtXCx3jDup5jYE+UaSeeHLZhKlPSQ1RWpsWZ7jUoJVlknTOki0W048tqZksqIYGmb9SSTf6D2xsuB8VAod2WXYLJ0pvYliT4oFh64A7gVLTmaYRSwDPMEfAAwPxEADTbfDOtl0JYKul2OlQ2kNqMgAGSN+hwr4HxkUc5o0htaPB1CIbxjad1WP93lh1nM7qqEaSGGlpEECTEyYKkgG4HPAMKD0qndBJWHAqnxQNIlhpaQJfSJE+t8F8Y4iiNTqOragpKMgCFVFjLopkyR8VvLma8uaffZio1kQaAEHx6DLkQNy7Ks7+HBHGURnQ6dKqqEgEXkgjUCCXAflMdcBHi2aqEdz8ZkXsvMEFuQt0F8JaWYFRvCWVUtDELDbE6lOllmAME+BaYKiWdmKA/EQtmZut203PPCvhdKGZGqACfiaYBEtED3A+WAf1uKalFWpanT1kStqjfCPCJIFyJM/dMROOjtQpValOn+zm+pQH3A2HwjY6ibyLdAcxwpqtKkqQoC6XLFtOgLFxsQGvMSG2OBK+SakyJUWVcxKwZvcC8bXEgbDaMBpKfHy9KnU0omqTfxSAYsOuo7XMEYBrcRDVNbR+FVHKAWA1AwT4t8BtlVdU0PqprJQFRqGoydTAAnYnz0g72FTI1OaiSV+DWourwI+KZHI9CCOeAbntA9I02p0izKSGJNtLLIFhMRO/UYK4V2ld8wlJqZGqoguRI2u2m1yPh5dcZ7MZ4qh0Mp1Xb8RMywkGCqqJIHnM74cdjuC0mfvVaoNNUFFhYIUqbxcQzRbAZ+vxYVHqIjmWMMPIGR9enpi2gGZ7EhWRw0AsYIBP+mYEnYW64QcPpTmmY/Drcat4gn9Yxv1oihRZJDVK25BmEBHhB9bnldcBnc/wurWoinQTW8gqpAba5IBsSBsL++2KmrU0HdoCXGsICCzE3AGjctvJubi0AYM4mzUqSEb94OsGxsYO3liHGeD/bKVOtl1Tv6ervKeru+8WxDLcAETsSJEibYAfg+TNJqrjK95V0jQroG0qRezQOm94BIm+CqtSki1mSDKgU9UIQyoWebeEjbUBE2GGmQ4XU7hKAb9rWJDOIKqYJsPwqoAmJMYLy1RMoqmgupnVVL1GlrXvOw3svXngPNeF5oilVZ5OoQpAaoFtcyYv5iY98QyiGpmKWWp0KZLAeNi0zoLmdLROlZ98elGhRrwuaOovMsvgKqILgadxAEzNhhM3+HyZLOrmGrmotO9NQBMBD3feEbgExqFmjlgMyc8+UzTURTpNadas8EX02IJBIG3ngilnq7uVSmtPwMVh3MEAwL2ChyNuo88Z3/OP21Z2djrkIByuNJidtIAwbwjiRKuneMoWmVlULEFzpBvp9ZnANBmMwzCXOrVu1pFiT7X9cM9ZL92Kjg82tAnaeU+WDv8lp01pFnY1KiggSAqz4gCSDLadMgA874VOhWrDuCC0EAjVMAkQpMAk898BLPM1OLNUBJC6XVSbAT4t7wBAi+Awrqwl1aTuyU+sEDTSE+bMb9OeNQnBVNNNctUVSEMeUG3IfrgLjXZ3MCn3gpagosEImLbjceuAznGFr0ADSNNkcET3FKw+8p8PI/phVT407qhIpqS3dtFGnAqTKltoUqfmrYfNngyvRaHUaGBCsHXW2hldTdSARbpBvbAQ4blyWTUzqYnQSh1L11Uh9MAmXtFVZPCKWpZle6S6i8rEG1yR5EiYMMOy3Ezm6606ioFkEwiiRqAj5En2OHGao5GkhqtQ092iKNLX8LAAyUnXBuw3jFnCxQHcvTypy6OYSo9RV7yQ66hTYa6gHeEAiALXtgKO1XFSeJ0VtJabfxSB/QDoPPFvaOazZqha+XSqn+qnUfbz8Ue+EXa3LtRz4zGlineIQ0zcQSvlaYHrh9xgIc0hDBHWkxZmNu7JbSfIpUVWnox6YDzClgmnUIWD/fTDHtLw/u8y5C6UYhl6QRMi9wTOF1GkXYIIkkb2E+Z5DAaHsJlC9Z6rzFNAF/1MYUfyhjjc18jpdahNqpKRGxHw+xE+hjrhN2a006LIkaKatUYgXZo0z6aZVRyHnOJ5vilSqtNS0GlUV2UbGmTBM7kox+TnpgNJw+iKdJQLFAZMTLaiTq66m5+WA+JVHc0yygQSYU/dkAajMTqOrp4MX1rd8uqCzT56SgkD1uJ/iOIZl/hGw0r9f8ArAD8Pqh6sHUSiikpgQYOp9yIEkcthgNqUVagmASTHOzE9d7nBeVzZWqEUWLePYQPgW3I2mcMUVHrM1UgaTEgXaRLFQd9ufXpgDMvTLIkL+yAJY7WDPBjmA0efiB64ByWUepqWoRol3DRHdqgBkXJmW5cpnHzcd/aAICqMrIiAgACJ+IggmReOojEOIioaMAEayASrSSo8QAsDERIMemAqpcRWnl2dSNSBB1m0aSPOL3sY88C5ji2umVmLoVWwBVtWswLG4v6eeBuL0IptpO5JA87frf3wwynBqQoUe8LF3WQQfhBnTM/F8Mx/FgDKXDWVSVABVbK7AEyAZXmVI9jEeWHfYzKhcupZ/G1RYUGIhgCYiBMAR5DGbpUHqVW7qECA63KmAJmZNpPhsDHsDh72QrBand60qS4IK+I7qNwYAkX5TFzgMpwfLgM2rY1WnoQzG3qdvfDmlVJroCbRpQWiyz4ell2wpqoAHW959ZJM231bfL3w14fLZrLRtpYtI5lTH11YCnti+jLKRuHA+asP1xnuBcTqMUVXgMWB9PFt+XS5w97cVwBRgwDVufaPyOEvZ/LH7SpJGlAXnyUGB7tHzwGm4a9LLpWzD1CjogCuxBPi+KFNpgCDtc4Q0O0qVKKEtBJJvYmCRJE39umAc9nS1DMCw2Wn/u3G9gACfcDH3Ason2fLhp+EvAC3kkiSRJ9zywBXHcwr06YYAgODzBHhaDPrGBKy162Sq6arFiqEU9MMVOloLSWNiYHluZxDtTm/ACp8KCymADNo+cH2xd2azLdyjEjUoAWJsosBvP9xyGAypo13gMq00TcsLSBtJJZifwg/LFmR4LUrMFoqzam+JRLMd4AWYHOD08sem9mezv2yo2YzBJRTt91m3YGRBUc43J5Xxpv84FIL3IAVDpZF8IZZggACNSkSD7HfAZjsPQKVnGbMHLaKVNnjwN3Z8O5Fg1zzMcxhDxaigr1hTpuqgyKrv3ha9i1zAnVpvbnjRdpsn9oBpUW/wDqasv4SNMfFqP3fxSbWG5wDxzKNlStSlTIy7EJ4fCwYSFJGqwZQDJ+8G64Avh3EoSm2vUy7g73m3mMfU+O5nvw6hu7UAXUxG4iTsQZ98KMx2lpU6qU47xwwLCFGryJFpjywv4jxXMOaprV9CoGZU1rc7hW0xJMgRYwOcYDW9oaLO61qdi5A8J0kqpBgn4r+eAq5y7inTqu2ukultFS4diTUkkGbiB6YxeW47Vq0qpeGWmFJgm/iExJsQnn0wjy2ZWpUVagCywGoSoUNa/kDed98B6a/ZyhU0qazOhZZRwlxqESygGJgx5YzbGtmc6cwQGpK4KqLtTppZFVQLSoA0jrOFdKs6iR9oUDyLD1iZ+mNL2Z7U0MtkK9J67Bmq618LizKgvaxBBseWAF4yuYrVF00WOXLU+8ZkYGZFgGAYwANh188W5zs7nMxXXMZaiDTXwandEVwCwcDUwlDOmdjffFWV4gtdnUM76gTdG0gmnCnUfMYLp0NYBAAatSBHP9pT5RtyPywBOY7EF0FFyqpT8KOzCVWRp1Am8BtLAGITUMIj/h/Xp0+8PdACQ8VkOkDnYnlJEXthrTywqIuhVVye8pSBC1BapTbyN/Y4L4fl0dV0siKZXTU+EoT+1pVDBIancq34Y3vgFVSglMNTQOxde7JYhZqASYsAAWOm5Jg+dq34JmRVo1aYpGJRl76mDLSGRgxHi0EjTjT5euuQarlc9+1ytZiBcnSCNRawjVsQVIMX0nTI+4rwIpIZwUrhP263GpYOXzQI57JUjqp2wFOepazS0wCsK5Lpd5OxDbwSCN74JbgzEj9vS2gSWUGJJF1udzHlgarkGfvWGlWrjvAgE93nctdljlrAkHmB5jF1eioqGqtxUK1kEwo7ymAxPIGdXLmcAur5kU6zjSCVIlgeaWMeUg4nxDOQzEci0e+kflOAM4sValQsDq1Sok2mbmB1jFGXzWudQgkkmdhJsBe9sAxyOXFSqi8u8EDy+L/j3ww7WcQ15gIshEUgEfeafGT9Bins0IrAkQPusR94RtPOMLM0hDteU1NJNyCGI1ct7TgCGpyI3gC3Mi4MR0Aw0zCMwouBYUUJHMQxQ29Ywiyjs1QBWkwyWiASLt6RvzGGL1aqaZIBpBRBi8MwiNiGJuDgF1fjJ/YCoSaXfk1E6rqEj5E3+WN8atI5vLvSVADVVB3ekAqZFwOUqDG4kY8y4inerT7tW1NUJ7vcrqAMeY1c8el5esRWy4RpVCivNxq1CVSBaLGZ5c5wGfOVVCXbeCZP3RfYemIdl82GzJgfcYz02UR0W59zijNV6laoyhbT4YBFuRY8jhjRywy6+G5YHU3X/gbDAZ/tq4ZaQkG5JUXMkC5HK354t4fVCZUO4JJXSLfdm38zc/IYD4llz3jMDq1GYmYMBQPoPnhrmFYoENNSFVQPEyzpESYnfe2Azdek1RGW3ikgWkk3IHrEe2LdDLkEYyjIzLN9tRA8JtvO3LDGhwwhwxmAQYG5vMA4M47lycqmo/HU2NraoNptvgMZ9raolSnVg1FEfqp8xPPDTs1XRVUuCVUhmURJUXYCbG2As1TFKspNp1KZ/hmJ8iPyGGHBstAJEaSY9p3wHoXFOKV+5FSktNFLqlNQbKGuvhgbC8Dzws4XNKkdRLuS2pjeSdrcvQYnwDMd5QXLOfFTcMAT8YUNoG0feG55b4Dr8YoqAatZAzX+IEtfcBZJv0GAPyNd9bASA4Ba8AgDSAV2JjnuIxTxvOnMZKuonQKyixALDVBYHzbb2wkrdoWYN3SVnap4VKrpX2LxFucfnhx2dzA+zVKVakysabGFYMABDKSYs0gRE8pjAeengzd4HpPqZW1aanged7n4XPnbBnE84jjU0UqhgFXTxGLBkfbYwb4Y57Kmx0auZG1uYGxnAlXJXllKq91WZAB5bk/O+AF4hnENPuQZvOowZPkR85v9MIcrlgcwilYU1Npm0zBJ+XvjQZrglMAQdJ5AatN/KAAfKcB5fhz2ZfFpIaYkQPPl9cBXknIC1GnVUY6uXxG48hB+eJ5nJrSHhEuRrYkaoWSFABkAGCxPniCsqM2o2F169QIMGZxPM5o2cQddJVMi3hJU7fP3wGo7OVVFH4QvjnSNgdKgx5WmPPBNbKlTWRd6TCsn+lrkem4wi4XmYytYjdPEPaG/8A5+uNVWq/tsvVEaXU0mPIg+JT+eApp5KajKm1ZBWonpUW5X3vbzGGFbOpUoL3rtSR2GljdaVcCDNtSTAIIOmQZHinC96bCi6gxUyr6lPPQbj6X9sEVWpuYI/YZwHUB9yrzjzn8sAp7QVDCiqVeEArd2ysFOpu7cEGAwjrYEA+VvZXtF3B+xZvxUGvSeAQmrmORptPiXlJ5EgLWzDjVSaWrUBpvtVpfqY+kYUZkBlCCSpvTfmh5j54D1Gtw10dknxHSyn+NL0nDReRFNuo0TfViqjl0qag/hUElCGdIBIqqJVhsKjL/twh7FdrA6jJZw6WUjuqkfCfux1BNo5bdDjWVclpqEVFUzZlIlTc7eUsf5vLAKcx2XpE6g1UeeskH/1NRxGhwQj75jqyKfyC4PzHAUX92Xpf6GIFv4SYxwZSuiyKi1fJ1g/NSPywAuYyr02pgeNZJLIDKwDFi3UzGKGyT6NOgwSSWlZMkk+Gep2xfS4m4s9EiPwnUPrBGLVz6tPiAPIN4T7SMArVxRJYo1gbKo1EmxMbGxNrcumFWbzgYNd5FRmB0CSGixEzuDuOeNO3D9QJk/zD+mFuY4K/NWnrvOAC4HmXnRThWddI1LMT6i1sPeGZilTq0KFO57xZYmSTqEkk8zH9zinhvCu7SowB1hIE/wAR0tHnFvRjiXZ7JkPTkS3eoSQLCHsJ2AAkfPASrUCG1IOckX57x6/ngXiWY8jYE/XDiskHCviNCAWi23qZJP0wGfz9bTWpkwANJJYkARB32522E88NqGfSoPCfLl+hwTw4lg/MWgb/AHRP1xQ3D6WssEVWO5UaSY66Ym/XAdYcwDGOdo/3WVHKQTbYazPzOL1y+m8COgwi7WcZBCU01a1EWXaDJM+YP1wCPtEZ/nWT0mZi3nhrwig32caYm4kweZAsbE+WBsxmaNVGVxUpkxB0ari4vg7hdTu0v4wsleWm28fiwAWX7SVqdRimhvFpUuJ0gSC0LEnVPtgHL1atJi4qIoqElkVQFX0VYAPLFfCgAhY7+fzOCuC8LZ8xULBfCR4W1HSCNSgCYkjmdsA87N1KlU1GIUqpUK4BEkCYEmwuCfbGi4PlBRetJMvTYrbqP6gj2x9wHLrpcHYOSBPJlH6gj2xX2t4lUodw9KAwZpJiAsAEGepI+RwFb5Dxl2ZnBuEMFR6W/XnirOZEVIkRG0Wj5YKyNM1FLGAAx0QbQb9eRJFrdMTr0oG49sAsNMLA0i3vieWpoCGAIIEWnbpidagCZ6xfynFn+XLMjAA53glCoDCk6pNtRg7nqB8sJa/ZeFgfACTtBvYmJIPt0GNZTsYm08p9MEdxO4HrP/IwGS4TwuiVrUqdeahCkhoUMIcMFN1iGSb7gwcGZLhtY5RaRWaqadOl0I8MCZBO64fZvIhUaaWsAWUAaj5AnY++MfS4g9Gof2NTcfsq1N2Bkx4KqHUPy8jgNJmsvUGYSoEeGTTVGmY6ExaLge2Acrlo73LMfCTrpne+9v764rynbHLzGYy1WgCfC1Gr3lo+8pg28p9MBD/EBBW0l37otaYdo21EWE+W/InAQ41QapS+0L++oWYAXIm8+UX9J6YXVKCugcAim/8A7H6fPf3xtKHGsu6yHUyCIeg9Mmf4kUhh74VVjlP3a0iFbfuy2knbZjIJjkBgM2uRap4SQtendGPMC8TzkfPG07I9qzmyMvmW0VAAoJ+6w5NzhuR6xgBuHZVovXphdjpBIPK5A1AeeBK3ZcM4rJX0uF+I0W0vtAYAmDbcEm08sBr87xfNUGYVsn3lMG1Sg0kj+Kmx3HOG5TzwXwvtNk65Cq4VvwPNN/5XAn2nCzh3HHuatRCLKzKtUMz+BQzArpJixiJiTB3bZ/gNCpauqN5lZPzwDCvlKZ2EfMH5YGrZRCIZJ+WELdnmokHJ5t0HOm8vT/lIIHyxNu0Gco2zGXWosfvKMj30m3/jgDW4NT3XUh8j/Sx9xiynRqoLMHAGzKBPuDfFPD+12VrHTrFN/wANQaD7TY/PDulBBv8Al9DtgF+SzxV1NSkqyYBm0nwi8ecfLF2RpFarAXUVgZ/hYqwP1OO5rhOsyWYHa2k/Qg4ZcO4ZTRIgkkhpYyZFhEAbCAB/XAIc2VUFmICjmf7ufLCvKZk1xUULbUNPU2M+8RhzmKIYaWUEdDt5YhTpql4uLCDpgbbjAIstmEpa9TXJ5dAoHXFlHPoQSFMHbrvirinZ9Xqd4DJ5BxIX0gA/OcD1KVSmBJVlO+kCR6mNj+mAYPnAbRgdaCt8QBB5EAj8sT4XR7ydQPlg18uFtEYASnwqhM6RHlMfngDtJl0oZd31EQIUGDJa0DmSRPyw/CjaPbHn3+IWbL11pg+GmtxP32ufksD3wFXBqHeQkEgkcuXP6flhu66M7rj94t/a23l4T88Hf4a8GhGzNSSzEom9kB8R35m3scFdtJNfK6bkFyf9JUSSekwPfAX8JqHvH0x8KH6uMMqtW0MoYGxBuD6g4RcDrl6lbQfgCJtufGx+Qj54egNENBjY8j7csBA1yTttsMD1F1bzbYYvDn8I+eKghv1wArTMRgyjRUgah+fXEpHMY+IA5H54C5FQWi38Vx788XtQY7Kv80fPw7Ypyxjy898Eadp+kjAD5d9IM+K5ssxHqY+WLlzgL2EDeCL/ANMd+yJ5j6/pif2QGx1bQDpH54ATjmTo1KLGpTB1GBYE6iP9puBsTf1xkeFcOqIS9ALAP7qtTDoT0DMDpNuo9eWN9TyZUwGYg8jcehBEHHKmR1ODopkkxq2Mewk/PAIOHdqMnWGitl6VNm8PwrobkQGBgbc+m+HFHsXlG8RoRI+6zL1giWI+WO8Y4DQrKe9RZY/GFGqepMQx9YPQ4zOV+2ZB2GXcV8uL92zcuihjqVx057zgNQew+V2U1VttrB/NcX8O7PLQcFatSBMi3iERDRYgek4X8O7eUMxCp4avOm50sD5fjHphk2ZcmD4b7Ksn0vtgD6uWViCR8wLY5Uy4Hp5i2OUk6l79bfpi1RFuXqT+eABORQ3EbeeOjw/dn2/qcHijbHwQHAZzifCMvXs9ET+IQp+YGEq9ja1G+Trso/ASSPkRpOPQAoGwA+mBMxxNROkM56KP1wGRynabO0CVzNEMPxLY/wApMH2ONJwrtBSqi0qbCCDva19sUV+J1SDNEAfxifp/xgTJ5NS+rxKZHwQB8Q3A2GAIqLv6/wB/lgYmbT/XDBhBnC98re1sBQyzOBcxk9QG2GDUwJLG39jFdOsHUEEX5WwFGXpFRAJ88SK36nBLKAP+cVssYCLTtjBcVyLVs9pKqRUJIJbYKLavDYkKDE3BGN9hb/lK/ahVmwB8P8RsPIgDV8/LAOqNIU1VFsqjSIA2GMb2w4oEruea00AJ/iLmB8ifbGter/1jzTtlmg+bqHSzaYRRBILLYyRb4ifYYDU/4f05yrVCI11nI8wAqz/MG+Zw9zFW5tGFvZB1GSohfur9SSWv6k4caTMbeuAFpv5H2GCYQiytPUkfXHaeX8xiZy/n8sBUlLriSoB54tQb4g6nfocBJB02nFw64rQxiYWeuAmAcEKLb+2BUBFyLef/AHgujWGnl8sB8WjYknHFe98fGqMfXwFqVoH9xGAavDQbqSnPSI0kjyIIGCVa3viFRo2wGS412PerU1UihAH7t1KsTeSrKN/NcT4f2gzWUKo475DMIzDvYFvA/wB+OjAHzxrUvvcYA4pwZa8CUOk6xqAaGMiB+HYHztOAZcI7QUMyP2beIfEjDS6+qn88E5nOUk3qKI5TJ+QnGFzXDTriqp1A2YlUcc/Ab+H+FtS9Ixbw3PzDa6b0wf3ouFi37RbxfmSV/iG2A2+RzwqfCrEfiIgf84KqCDHLAWTJIBNUv6WXysPLlOCGEn8t8BaT9cddJiMVhpN8ELbACmjyxyosIbAeluYxbXqDff8AvrgKpmyQYHrz9dvLADVlhiOhP54pd+uLs7+8qf62/wDI4DffARrorKQdjbFdGkqiAAI8hi5NsFUOXvgAqqKfTAzxhy3PHy8sAhqPO2PlBJ88PmwJX398AvrKRsL+Y8ot54yvGOyzsxzFB3pV4s6kiSBF9N9rTjbHc4Bzux9MBjODZitSPdOrFI6fDA/GpKlZkAb7TjQZXihEc/InE8r+mLMpvgGGW4kjC/h+uLhmFNgRhcuO0viHrgGhRriP+8SdD0N8D1dsAPvgHCUT+H88XLSMfD9MKxt/fTE+RwDJwCI/ucUpSbl/xgfkv988EZbb++owF5oc9+vL/vHGBEkzbpzwTS+A+gwlzWw9T+mAOFTVsCCPliqo19/7+WKqPwHBXD/if/8AU+A7TBjbFmvrceYn88KW+M+v9MF53+mAY0aKgyAAesYEr9nqHed4iinUNy1M6TPUxY/LFuQ2xdgE9Wj9nZIfTqmCFimTvDASEJkkad4Mq2G9DiRH7xb9VuI6+l9xI6xtidP4f92GVDYYClH9h5kf1xaKvmN+uOPyxamA4Ukcj8sDZsRTeenK+DTz9Ris/wBMB//Z"/>
          <p:cNvSpPr>
            <a:spLocks noChangeAspect="1" noChangeArrowheads="1"/>
          </p:cNvSpPr>
          <p:nvPr/>
        </p:nvSpPr>
        <p:spPr bwMode="auto">
          <a:xfrm>
            <a:off x="0" y="-846138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28" name="Picture 4" descr="http://www.recollectionbooks.com/bleed/images/misc/sinnersPullmanStrik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42862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Government Responds to the Pullman Strike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2119256"/>
            <a:ext cx="4191000" cy="3900544"/>
          </a:xfrm>
        </p:spPr>
        <p:txBody>
          <a:bodyPr/>
          <a:lstStyle/>
          <a:p>
            <a:r>
              <a:rPr lang="en-US" dirty="0" smtClean="0"/>
              <a:t>Because the </a:t>
            </a:r>
            <a:r>
              <a:rPr lang="en-US" u="sng" dirty="0" smtClean="0"/>
              <a:t>Pullman Strike was interrupting the delivery of federal mail</a:t>
            </a:r>
            <a:r>
              <a:rPr lang="en-US" dirty="0" smtClean="0"/>
              <a:t>, President Grover Cleveland (right) took action.</a:t>
            </a:r>
          </a:p>
          <a:p>
            <a:r>
              <a:rPr lang="en-US" u="sng" dirty="0" smtClean="0"/>
              <a:t>12,000 federal troops were sent to stop the protestors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When troops arrived, riots broke out which led to the deaths of 30 people.</a:t>
            </a:r>
            <a:endParaRPr lang="en-US" dirty="0"/>
          </a:p>
        </p:txBody>
      </p:sp>
      <p:pic>
        <p:nvPicPr>
          <p:cNvPr id="54274" name="Picture 2" descr="http://www.state.nj.us/dep/parksandforests/historic/grover_cleveland/images/grovercleve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2611348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Strike f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91533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9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Companies Compete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905001"/>
            <a:ext cx="3276600" cy="3886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1863, two different companies began construction of the Transcontinental RR.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Central Pacific Company</a:t>
            </a:r>
            <a:r>
              <a:rPr lang="en-US" dirty="0" smtClean="0"/>
              <a:t> began laying track eastward from California.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Union Pacific Company</a:t>
            </a:r>
            <a:r>
              <a:rPr lang="en-US" dirty="0" smtClean="0"/>
              <a:t> laid track westward from Nebraska.</a:t>
            </a:r>
            <a:endParaRPr lang="en-US" dirty="0"/>
          </a:p>
        </p:txBody>
      </p:sp>
      <p:pic>
        <p:nvPicPr>
          <p:cNvPr id="3074" name="Picture 2" descr="http://www.stanford.edu/group/west/exploringthewest/images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108189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56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the Pullman Strike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6"/>
            <a:ext cx="6705600" cy="3671944"/>
          </a:xfrm>
        </p:spPr>
        <p:txBody>
          <a:bodyPr>
            <a:normAutofit/>
          </a:bodyPr>
          <a:lstStyle/>
          <a:p>
            <a:r>
              <a:rPr lang="en-US" dirty="0" smtClean="0"/>
              <a:t>After the Pullman Strike and other instances of industrial unrest, </a:t>
            </a:r>
            <a:r>
              <a:rPr lang="en-US" u="sng" dirty="0" smtClean="0"/>
              <a:t>many employers began to use the court system to reduce the power of labor unions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the next 30 years, the federal government would argue with labor unions and employers over a number of work-related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Labor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http://www.history.com/videos/history-of-labor-day#history-of-labor-day</a:t>
            </a:r>
          </a:p>
        </p:txBody>
      </p:sp>
    </p:spTree>
    <p:extLst>
      <p:ext uri="{BB962C8B-B14F-4D97-AF65-F5344CB8AC3E}">
        <p14:creationId xmlns:p14="http://schemas.microsoft.com/office/powerpoint/2010/main" val="23119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Transcontinental Railroad TOD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1869.  Your job is to promote the upcoming “joining of the railroads” at Promontory, Utah.</a:t>
            </a:r>
          </a:p>
          <a:p>
            <a:r>
              <a:rPr lang="en-US" dirty="0" smtClean="0"/>
              <a:t>Create a promotional </a:t>
            </a:r>
            <a:r>
              <a:rPr lang="en-US" u="sng" dirty="0" smtClean="0"/>
              <a:t>flyer</a:t>
            </a:r>
            <a:r>
              <a:rPr lang="en-US" dirty="0" smtClean="0"/>
              <a:t> that you might want to hand out or </a:t>
            </a:r>
            <a:r>
              <a:rPr lang="en-US" u="sng" dirty="0" smtClean="0"/>
              <a:t>write a letter</a:t>
            </a:r>
            <a:r>
              <a:rPr lang="en-US" dirty="0" smtClean="0"/>
              <a:t> to a friend inviting them to join you at the ceremony.</a:t>
            </a:r>
          </a:p>
          <a:p>
            <a:r>
              <a:rPr lang="en-US" b="1" dirty="0" smtClean="0"/>
              <a:t>Be sure to include the who, what, when, where and why of the event!!!</a:t>
            </a:r>
          </a:p>
          <a:p>
            <a:r>
              <a:rPr lang="en-US" dirty="0" smtClean="0"/>
              <a:t>Turn these in before class ends.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Unions T.O.D.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you are a worker during the Pullman Strike in 1894.</a:t>
            </a:r>
          </a:p>
          <a:p>
            <a:r>
              <a:rPr lang="en-US" dirty="0" smtClean="0"/>
              <a:t>It is your job to </a:t>
            </a:r>
            <a:r>
              <a:rPr lang="en-US" u="sng" dirty="0" smtClean="0"/>
              <a:t>create a protest sign </a:t>
            </a:r>
            <a:r>
              <a:rPr lang="en-US" dirty="0" smtClean="0"/>
              <a:t>that you would carry at one of the demonstrations.</a:t>
            </a:r>
          </a:p>
          <a:p>
            <a:r>
              <a:rPr lang="en-US" u="sng" dirty="0" smtClean="0"/>
              <a:t>Your sign must include some reference to the Pullman Railway Cars AND one or two demands of your labor union.</a:t>
            </a:r>
          </a:p>
          <a:p>
            <a:r>
              <a:rPr lang="en-US" dirty="0" smtClean="0"/>
              <a:t>These will be taken up and graded.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D. Rockefeller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http://www.history.com/videos/john-d-rockefeller-oil-money-and-power#john-d-rockefeller-oil-money-and-power</a:t>
            </a:r>
          </a:p>
        </p:txBody>
      </p:sp>
    </p:spTree>
    <p:extLst>
      <p:ext uri="{BB962C8B-B14F-4D97-AF65-F5344CB8AC3E}">
        <p14:creationId xmlns:p14="http://schemas.microsoft.com/office/powerpoint/2010/main" val="11113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Immigrants Build 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32004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Irish immigrants in the east and Chinese immigrants in the west were used to build the railroad.</a:t>
            </a:r>
          </a:p>
          <a:p>
            <a:r>
              <a:rPr lang="en-US" dirty="0" smtClean="0"/>
              <a:t>Thousands of these immigrants died due to dangerous working conditions.</a:t>
            </a:r>
          </a:p>
          <a:p>
            <a:endParaRPr lang="en-US" dirty="0"/>
          </a:p>
        </p:txBody>
      </p:sp>
      <p:pic>
        <p:nvPicPr>
          <p:cNvPr id="4098" name="Picture 2" descr="http://apa.si.edu/ongoldmountain/gallery2/Pictures2/2RAILROA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3898059" cy="266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Tracks Meet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981200"/>
            <a:ext cx="3047999" cy="4038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1869, the two tracks finally connected at Promontory Summit in Utah.</a:t>
            </a:r>
          </a:p>
          <a:p>
            <a:r>
              <a:rPr lang="en-US" dirty="0" smtClean="0"/>
              <a:t>A symbolic golden spike was the final one driven in to mark the completion of the transcontinental railroad.</a:t>
            </a:r>
          </a:p>
          <a:p>
            <a:endParaRPr lang="en-US" dirty="0" smtClean="0"/>
          </a:p>
        </p:txBody>
      </p:sp>
      <p:pic>
        <p:nvPicPr>
          <p:cNvPr id="2050" name="Picture 2" descr="http://media1.shmoop.com/images/teachers_editions/transcontinental_rail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38290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 Industry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32004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1850s – Bessemer process shortens time it takes to transform iron into steel.</a:t>
            </a:r>
          </a:p>
          <a:p>
            <a:r>
              <a:rPr lang="en-US" dirty="0" smtClean="0"/>
              <a:t>Andrew Carnegie (right) brings Bessemer process to the US; makes millions off steel production.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 descr="http://upload.wikimedia.org/wikipedia/commons/thumb/0/09/Andrew_Carnegie,_three-quarter_length_portrait,_seated,_facing_slightly_left,_1913-crop.jpg/220px-Andrew_Carnegie,_three-quarter_length_portrait,_seated,_facing_slightly_left,_1913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399"/>
            <a:ext cx="288798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3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2364</TotalTime>
  <Words>1919</Words>
  <Application>Microsoft Office PowerPoint</Application>
  <PresentationFormat>On-screen Show (4:3)</PresentationFormat>
  <Paragraphs>170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Brush Script MT</vt:lpstr>
      <vt:lpstr>Calibri</vt:lpstr>
      <vt:lpstr>Constantia</vt:lpstr>
      <vt:lpstr>Franklin Gothic Book</vt:lpstr>
      <vt:lpstr>Rage Italic</vt:lpstr>
      <vt:lpstr>Pushpin</vt:lpstr>
      <vt:lpstr>The Industrialization of the United States</vt:lpstr>
      <vt:lpstr>The South Builds Railways</vt:lpstr>
      <vt:lpstr>Mining Towns</vt:lpstr>
      <vt:lpstr>Home on the Range</vt:lpstr>
      <vt:lpstr>Farmers Move West</vt:lpstr>
      <vt:lpstr>Two Companies Compete</vt:lpstr>
      <vt:lpstr>Immigrants Build Railroads</vt:lpstr>
      <vt:lpstr>Two Tracks Meet</vt:lpstr>
      <vt:lpstr>Steel Industry Transforms</vt:lpstr>
      <vt:lpstr>Urbanization Changes America</vt:lpstr>
      <vt:lpstr>Industries Expand</vt:lpstr>
      <vt:lpstr>Gaining a Competitive Edge</vt:lpstr>
      <vt:lpstr>Gaining a Competitive Edge</vt:lpstr>
      <vt:lpstr>Horizontal v. Vertical Integration</vt:lpstr>
      <vt:lpstr>John D. Rockefeller</vt:lpstr>
      <vt:lpstr>PowerPoint Presentation</vt:lpstr>
      <vt:lpstr>“Robber Barons”</vt:lpstr>
      <vt:lpstr>“Robber Barons” and Philanthropy</vt:lpstr>
      <vt:lpstr>Government Restricts Trusts</vt:lpstr>
      <vt:lpstr>Technology Spurs Cities</vt:lpstr>
      <vt:lpstr>Technology Spurs Cities</vt:lpstr>
      <vt:lpstr>PowerPoint Presentation</vt:lpstr>
      <vt:lpstr>Edison Invention Ad</vt:lpstr>
      <vt:lpstr>Native Americans and Westward Expansion</vt:lpstr>
      <vt:lpstr>Westward Expansion and Native Americans</vt:lpstr>
      <vt:lpstr>PowerPoint Presentation</vt:lpstr>
      <vt:lpstr>Westward Expansion and Native Americans</vt:lpstr>
      <vt:lpstr>Battle of Little Big Horn</vt:lpstr>
      <vt:lpstr>PowerPoint Presentation</vt:lpstr>
      <vt:lpstr>Ghost Dance Brings Hope</vt:lpstr>
      <vt:lpstr>Wounded Knee Massacre</vt:lpstr>
      <vt:lpstr>PowerPoint Presentation</vt:lpstr>
      <vt:lpstr>Natives Forced to Assimilate</vt:lpstr>
      <vt:lpstr>Immigration </vt:lpstr>
      <vt:lpstr>Cities Offer Opportunity</vt:lpstr>
      <vt:lpstr>Immigrants Flock to America</vt:lpstr>
      <vt:lpstr>PowerPoint Presentation</vt:lpstr>
      <vt:lpstr>The Immigrant Experience</vt:lpstr>
      <vt:lpstr>Ellis Island</vt:lpstr>
      <vt:lpstr>PowerPoint Presentation</vt:lpstr>
      <vt:lpstr>PowerPoint Presentation</vt:lpstr>
      <vt:lpstr>Angel Island</vt:lpstr>
      <vt:lpstr>PowerPoint Presentation</vt:lpstr>
      <vt:lpstr>PowerPoint Presentation</vt:lpstr>
      <vt:lpstr>Resistance Towards Immigration</vt:lpstr>
      <vt:lpstr>PowerPoint Presentation</vt:lpstr>
      <vt:lpstr>Chinese Exclusion Act</vt:lpstr>
      <vt:lpstr>PowerPoint Presentation</vt:lpstr>
      <vt:lpstr>The Organized Labor Movement</vt:lpstr>
      <vt:lpstr>Factory Life Proves Dangerous</vt:lpstr>
      <vt:lpstr>PowerPoint Presentation</vt:lpstr>
      <vt:lpstr>PowerPoint Presentation</vt:lpstr>
      <vt:lpstr>Labor Unions Form</vt:lpstr>
      <vt:lpstr>Samuel Gompers</vt:lpstr>
      <vt:lpstr>Pullman Strike</vt:lpstr>
      <vt:lpstr>Vocabulary Pull Out</vt:lpstr>
      <vt:lpstr>Pullman Strike of 1894</vt:lpstr>
      <vt:lpstr>Federal Government Responds to the Pullman Strike</vt:lpstr>
      <vt:lpstr>PowerPoint Presentation</vt:lpstr>
      <vt:lpstr>Effects of the Pullman Strike</vt:lpstr>
      <vt:lpstr>History of Labor Day</vt:lpstr>
      <vt:lpstr>Transcontinental Railroad TOD</vt:lpstr>
      <vt:lpstr>Labor Unions T.O.D.</vt:lpstr>
      <vt:lpstr>John D. Rockefeller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Industrialization of the United States</dc:title>
  <dc:creator>Brett Boisture</dc:creator>
  <cp:lastModifiedBy>Shaleita Cook</cp:lastModifiedBy>
  <cp:revision>53</cp:revision>
  <cp:lastPrinted>2015-10-06T22:23:51Z</cp:lastPrinted>
  <dcterms:created xsi:type="dcterms:W3CDTF">2012-09-30T18:54:23Z</dcterms:created>
  <dcterms:modified xsi:type="dcterms:W3CDTF">2015-10-07T13:27:56Z</dcterms:modified>
</cp:coreProperties>
</file>