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7"/>
  </p:handoutMasterIdLst>
  <p:sldIdLst>
    <p:sldId id="256" r:id="rId2"/>
    <p:sldId id="257" r:id="rId3"/>
    <p:sldId id="259" r:id="rId4"/>
    <p:sldId id="258" r:id="rId5"/>
    <p:sldId id="284" r:id="rId6"/>
    <p:sldId id="285" r:id="rId7"/>
    <p:sldId id="260" r:id="rId8"/>
    <p:sldId id="263" r:id="rId9"/>
    <p:sldId id="267" r:id="rId10"/>
    <p:sldId id="269" r:id="rId11"/>
    <p:sldId id="273" r:id="rId12"/>
    <p:sldId id="280" r:id="rId13"/>
    <p:sldId id="262" r:id="rId14"/>
    <p:sldId id="275" r:id="rId15"/>
    <p:sldId id="261" r:id="rId16"/>
    <p:sldId id="265" r:id="rId17"/>
    <p:sldId id="266" r:id="rId18"/>
    <p:sldId id="268" r:id="rId19"/>
    <p:sldId id="264" r:id="rId20"/>
    <p:sldId id="270" r:id="rId21"/>
    <p:sldId id="281" r:id="rId22"/>
    <p:sldId id="271" r:id="rId23"/>
    <p:sldId id="282" r:id="rId24"/>
    <p:sldId id="272" r:id="rId25"/>
    <p:sldId id="276" r:id="rId26"/>
    <p:sldId id="274" r:id="rId27"/>
    <p:sldId id="277" r:id="rId28"/>
    <p:sldId id="278" r:id="rId29"/>
    <p:sldId id="279" r:id="rId30"/>
    <p:sldId id="290" r:id="rId31"/>
    <p:sldId id="286" r:id="rId32"/>
    <p:sldId id="287" r:id="rId33"/>
    <p:sldId id="288" r:id="rId34"/>
    <p:sldId id="289" r:id="rId35"/>
    <p:sldId id="283" r:id="rId36"/>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94660"/>
  </p:normalViewPr>
  <p:slideViewPr>
    <p:cSldViewPr>
      <p:cViewPr varScale="1">
        <p:scale>
          <a:sx n="87" d="100"/>
          <a:sy n="87" d="100"/>
        </p:scale>
        <p:origin x="-10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07" cy="460770"/>
          </a:xfrm>
          <a:prstGeom prst="rect">
            <a:avLst/>
          </a:prstGeom>
        </p:spPr>
        <p:txBody>
          <a:bodyPr vert="horz" lIns="90480" tIns="45240" rIns="90480" bIns="45240" rtlCol="0"/>
          <a:lstStyle>
            <a:lvl1pPr algn="l">
              <a:defRPr sz="1200"/>
            </a:lvl1pPr>
          </a:lstStyle>
          <a:p>
            <a:endParaRPr lang="en-US" dirty="0"/>
          </a:p>
        </p:txBody>
      </p:sp>
      <p:sp>
        <p:nvSpPr>
          <p:cNvPr id="3" name="Date Placeholder 2"/>
          <p:cNvSpPr>
            <a:spLocks noGrp="1"/>
          </p:cNvSpPr>
          <p:nvPr>
            <p:ph type="dt" sz="quarter" idx="1"/>
          </p:nvPr>
        </p:nvSpPr>
        <p:spPr>
          <a:xfrm>
            <a:off x="3884439" y="1"/>
            <a:ext cx="2972007" cy="460770"/>
          </a:xfrm>
          <a:prstGeom prst="rect">
            <a:avLst/>
          </a:prstGeom>
        </p:spPr>
        <p:txBody>
          <a:bodyPr vert="horz" lIns="90480" tIns="45240" rIns="90480" bIns="45240" rtlCol="0"/>
          <a:lstStyle>
            <a:lvl1pPr algn="r">
              <a:defRPr sz="1200"/>
            </a:lvl1pPr>
          </a:lstStyle>
          <a:p>
            <a:fld id="{565D6980-9E91-4EB1-A2DA-11B8E3B75A15}" type="datetimeFigureOut">
              <a:rPr lang="en-US" smtClean="0"/>
              <a:t>2/11/2015</a:t>
            </a:fld>
            <a:endParaRPr lang="en-US" dirty="0"/>
          </a:p>
        </p:txBody>
      </p:sp>
      <p:sp>
        <p:nvSpPr>
          <p:cNvPr id="4" name="Footer Placeholder 3"/>
          <p:cNvSpPr>
            <a:spLocks noGrp="1"/>
          </p:cNvSpPr>
          <p:nvPr>
            <p:ph type="ftr" sz="quarter" idx="2"/>
          </p:nvPr>
        </p:nvSpPr>
        <p:spPr>
          <a:xfrm>
            <a:off x="0" y="8737210"/>
            <a:ext cx="2972007" cy="460770"/>
          </a:xfrm>
          <a:prstGeom prst="rect">
            <a:avLst/>
          </a:prstGeom>
        </p:spPr>
        <p:txBody>
          <a:bodyPr vert="horz" lIns="90480" tIns="45240" rIns="90480" bIns="4524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439" y="8737210"/>
            <a:ext cx="2972007" cy="460770"/>
          </a:xfrm>
          <a:prstGeom prst="rect">
            <a:avLst/>
          </a:prstGeom>
        </p:spPr>
        <p:txBody>
          <a:bodyPr vert="horz" lIns="90480" tIns="45240" rIns="90480" bIns="45240" rtlCol="0" anchor="b"/>
          <a:lstStyle>
            <a:lvl1pPr algn="r">
              <a:defRPr sz="1200"/>
            </a:lvl1pPr>
          </a:lstStyle>
          <a:p>
            <a:fld id="{9602580B-E1F6-4C82-9E71-319B9B9A9506}" type="slidenum">
              <a:rPr lang="en-US" smtClean="0"/>
              <a:t>‹#›</a:t>
            </a:fld>
            <a:endParaRPr lang="en-US" dirty="0"/>
          </a:p>
        </p:txBody>
      </p:sp>
    </p:spTree>
    <p:extLst>
      <p:ext uri="{BB962C8B-B14F-4D97-AF65-F5344CB8AC3E}">
        <p14:creationId xmlns:p14="http://schemas.microsoft.com/office/powerpoint/2010/main" val="10838308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0B26F90-BC4C-44B4-A513-C66E3FAE9A27}" type="datetimeFigureOut">
              <a:rPr lang="en-US" smtClean="0"/>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0A7E9-05DA-4E97-8BDE-F870B62C2BD6}"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26F90-BC4C-44B4-A513-C66E3FAE9A27}" type="datetimeFigureOut">
              <a:rPr lang="en-US" smtClean="0"/>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0A7E9-05DA-4E97-8BDE-F870B62C2BD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26F90-BC4C-44B4-A513-C66E3FAE9A27}" type="datetimeFigureOut">
              <a:rPr lang="en-US" smtClean="0"/>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0A7E9-05DA-4E97-8BDE-F870B62C2BD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26F90-BC4C-44B4-A513-C66E3FAE9A27}" type="datetimeFigureOut">
              <a:rPr lang="en-US" smtClean="0"/>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0A7E9-05DA-4E97-8BDE-F870B62C2BD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0B26F90-BC4C-44B4-A513-C66E3FAE9A27}" type="datetimeFigureOut">
              <a:rPr lang="en-US" smtClean="0"/>
              <a:t>2/11/2015</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D1F0A7E9-05DA-4E97-8BDE-F870B62C2BD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B26F90-BC4C-44B4-A513-C66E3FAE9A27}" type="datetimeFigureOut">
              <a:rPr lang="en-US" smtClean="0"/>
              <a:t>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F0A7E9-05DA-4E97-8BDE-F870B62C2BD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B26F90-BC4C-44B4-A513-C66E3FAE9A27}" type="datetimeFigureOut">
              <a:rPr lang="en-US" smtClean="0"/>
              <a:t>2/11/2015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F0A7E9-05DA-4E97-8BDE-F870B62C2BD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B26F90-BC4C-44B4-A513-C66E3FAE9A27}" type="datetimeFigureOut">
              <a:rPr lang="en-US" smtClean="0"/>
              <a:t>2/11/2015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F0A7E9-05DA-4E97-8BDE-F870B62C2BD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26F90-BC4C-44B4-A513-C66E3FAE9A27}" type="datetimeFigureOut">
              <a:rPr lang="en-US" smtClean="0"/>
              <a:t>2/11/2015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F0A7E9-05DA-4E97-8BDE-F870B62C2BD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B26F90-BC4C-44B4-A513-C66E3FAE9A27}" type="datetimeFigureOut">
              <a:rPr lang="en-US" smtClean="0"/>
              <a:t>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F0A7E9-05DA-4E97-8BDE-F870B62C2BD6}"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C0B26F90-BC4C-44B4-A513-C66E3FAE9A27}" type="datetimeFigureOut">
              <a:rPr lang="en-US" smtClean="0"/>
              <a:t>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F0A7E9-05DA-4E97-8BDE-F870B62C2BD6}"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0B26F90-BC4C-44B4-A513-C66E3FAE9A27}" type="datetimeFigureOut">
              <a:rPr lang="en-US" smtClean="0"/>
              <a:t>2/11/2015</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D1F0A7E9-05DA-4E97-8BDE-F870B62C2BD6}"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n.wikipedia.org/wiki/File:Stonewall_Jackson.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upload.wikimedia.org/wikipedia/commons/3/32/EmancipationProclamation.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File:Ulysses_Grant_1870-1880.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upload.wikimedia.org/wikipedia/commons/e/ea/The_Assassination_of_President_Lincoln_-_Currier_and_Ives_2.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File:Battle_of_Vicksburg,_Kurz_and_Allison.p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American Civil War</a:t>
            </a:r>
            <a:endParaRPr lang="en-US" dirty="0"/>
          </a:p>
        </p:txBody>
      </p:sp>
      <p:sp>
        <p:nvSpPr>
          <p:cNvPr id="3" name="Subtitle 2"/>
          <p:cNvSpPr>
            <a:spLocks noGrp="1"/>
          </p:cNvSpPr>
          <p:nvPr>
            <p:ph type="subTitle" idx="1"/>
          </p:nvPr>
        </p:nvSpPr>
        <p:spPr/>
        <p:txBody>
          <a:bodyPr/>
          <a:lstStyle/>
          <a:p>
            <a:r>
              <a:rPr lang="en-US" dirty="0" smtClean="0"/>
              <a:t>1861 - 1865</a:t>
            </a:r>
            <a:endParaRPr lang="en-US" dirty="0"/>
          </a:p>
        </p:txBody>
      </p:sp>
    </p:spTree>
    <p:extLst>
      <p:ext uri="{BB962C8B-B14F-4D97-AF65-F5344CB8AC3E}">
        <p14:creationId xmlns:p14="http://schemas.microsoft.com/office/powerpoint/2010/main" val="3396774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Battle of Gettysburg</a:t>
            </a:r>
            <a:endParaRPr lang="en-US" sz="5400" dirty="0"/>
          </a:p>
        </p:txBody>
      </p:sp>
      <p:sp>
        <p:nvSpPr>
          <p:cNvPr id="3" name="Content Placeholder 2"/>
          <p:cNvSpPr>
            <a:spLocks noGrp="1"/>
          </p:cNvSpPr>
          <p:nvPr>
            <p:ph idx="1"/>
          </p:nvPr>
        </p:nvSpPr>
        <p:spPr>
          <a:xfrm>
            <a:off x="457200" y="1600200"/>
            <a:ext cx="4038600" cy="4953000"/>
          </a:xfrm>
        </p:spPr>
        <p:txBody>
          <a:bodyPr>
            <a:normAutofit lnSpcReduction="10000"/>
          </a:bodyPr>
          <a:lstStyle/>
          <a:p>
            <a:r>
              <a:rPr lang="en-US" u="sng" dirty="0" smtClean="0"/>
              <a:t>July 1863 – Gettysburg, Pennsylvania</a:t>
            </a:r>
          </a:p>
          <a:p>
            <a:r>
              <a:rPr lang="en-US" dirty="0" smtClean="0"/>
              <a:t>Led by Robert E. Lee, Gettysburg was the </a:t>
            </a:r>
            <a:r>
              <a:rPr lang="en-US" u="sng" dirty="0" smtClean="0"/>
              <a:t>final attempt of the South to invade the North</a:t>
            </a:r>
            <a:r>
              <a:rPr lang="en-US" dirty="0" smtClean="0"/>
              <a:t>.</a:t>
            </a:r>
          </a:p>
          <a:p>
            <a:r>
              <a:rPr lang="en-US" dirty="0" smtClean="0"/>
              <a:t>Seen as the war’s major turning point; Lee’s forces would retreat </a:t>
            </a:r>
            <a:r>
              <a:rPr lang="en-US" u="sng" dirty="0" smtClean="0"/>
              <a:t>allowing the North to regain control of the war.</a:t>
            </a:r>
          </a:p>
          <a:p>
            <a:r>
              <a:rPr lang="en-US" dirty="0" smtClean="0"/>
              <a:t>3 days of fighting led to over 46,000 troops killed, wounded or missing</a:t>
            </a:r>
            <a:endParaRPr lang="en-US" dirty="0"/>
          </a:p>
        </p:txBody>
      </p:sp>
      <p:pic>
        <p:nvPicPr>
          <p:cNvPr id="9218" name="Picture 2" descr="http://www.talismancoins.com/catalog/Gettysburg_General_Armistead_Picketts_Ch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828800"/>
            <a:ext cx="4245429"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Battle of Atlanta </a:t>
            </a:r>
            <a:br>
              <a:rPr lang="en-US" sz="4800" dirty="0" smtClean="0"/>
            </a:br>
            <a:r>
              <a:rPr lang="en-US" sz="4800" dirty="0" smtClean="0"/>
              <a:t>(March to the Sea)</a:t>
            </a:r>
            <a:endParaRPr lang="en-US" sz="4800" dirty="0"/>
          </a:p>
        </p:txBody>
      </p:sp>
      <p:sp>
        <p:nvSpPr>
          <p:cNvPr id="3" name="Content Placeholder 2"/>
          <p:cNvSpPr>
            <a:spLocks noGrp="1"/>
          </p:cNvSpPr>
          <p:nvPr>
            <p:ph idx="1"/>
          </p:nvPr>
        </p:nvSpPr>
        <p:spPr>
          <a:xfrm>
            <a:off x="457200" y="1600200"/>
            <a:ext cx="4267200" cy="4800600"/>
          </a:xfrm>
        </p:spPr>
        <p:txBody>
          <a:bodyPr>
            <a:normAutofit fontScale="92500" lnSpcReduction="10000"/>
          </a:bodyPr>
          <a:lstStyle/>
          <a:p>
            <a:r>
              <a:rPr lang="en-US" dirty="0" smtClean="0"/>
              <a:t>General Sherman who served under Grant in the Union Army</a:t>
            </a:r>
          </a:p>
          <a:p>
            <a:r>
              <a:rPr lang="en-US" dirty="0" smtClean="0"/>
              <a:t>After the </a:t>
            </a:r>
            <a:r>
              <a:rPr lang="en-US" u="sng" dirty="0" smtClean="0"/>
              <a:t>Battle of Atlanta</a:t>
            </a:r>
            <a:r>
              <a:rPr lang="en-US" dirty="0" smtClean="0"/>
              <a:t> in summer 1864, Sherman led Union forces on a scorched-earth campaign called </a:t>
            </a:r>
            <a:r>
              <a:rPr lang="en-US" u="sng" dirty="0" smtClean="0"/>
              <a:t>“The March to the Sea”.</a:t>
            </a:r>
          </a:p>
          <a:p>
            <a:r>
              <a:rPr lang="en-US" dirty="0" smtClean="0"/>
              <a:t>Union troops burned all lands and destroyed Confederate infrastructure from Atlanta to Savannah.</a:t>
            </a:r>
          </a:p>
          <a:p>
            <a:r>
              <a:rPr lang="en-US" u="sng" dirty="0" smtClean="0"/>
              <a:t>Sherman’s actions effectively ended the South’s attempt at victory.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133600"/>
            <a:ext cx="4288664" cy="2819400"/>
          </a:xfrm>
          <a:prstGeom prst="rect">
            <a:avLst/>
          </a:prstGeom>
        </p:spPr>
      </p:pic>
    </p:spTree>
    <p:extLst>
      <p:ext uri="{BB962C8B-B14F-4D97-AF65-F5344CB8AC3E}">
        <p14:creationId xmlns:p14="http://schemas.microsoft.com/office/powerpoint/2010/main" val="316767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rkash.com/activities/images/northsouthcomparis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5867400" cy="6419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01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Jefferson Davis </a:t>
            </a:r>
            <a:endParaRPr lang="en-US" sz="6000" dirty="0"/>
          </a:p>
        </p:txBody>
      </p:sp>
      <p:sp>
        <p:nvSpPr>
          <p:cNvPr id="3" name="Content Placeholder 2"/>
          <p:cNvSpPr>
            <a:spLocks noGrp="1"/>
          </p:cNvSpPr>
          <p:nvPr>
            <p:ph idx="1"/>
          </p:nvPr>
        </p:nvSpPr>
        <p:spPr>
          <a:xfrm>
            <a:off x="457200" y="1600200"/>
            <a:ext cx="4191000" cy="4800600"/>
          </a:xfrm>
        </p:spPr>
        <p:txBody>
          <a:bodyPr>
            <a:normAutofit/>
          </a:bodyPr>
          <a:lstStyle/>
          <a:p>
            <a:r>
              <a:rPr lang="en-US" sz="3200" u="sng" dirty="0" smtClean="0"/>
              <a:t>Jefferson Davis</a:t>
            </a:r>
            <a:r>
              <a:rPr lang="en-US" sz="3200" dirty="0" smtClean="0"/>
              <a:t> – former US Senator and Secretary of War who resigned to take over as </a:t>
            </a:r>
            <a:r>
              <a:rPr lang="en-US" sz="3200" u="sng" dirty="0" smtClean="0"/>
              <a:t>President of the Confederacy</a:t>
            </a:r>
            <a:r>
              <a:rPr lang="en-US" sz="3200" dirty="0" smtClean="0"/>
              <a:t>.</a:t>
            </a:r>
          </a:p>
          <a:p>
            <a:r>
              <a:rPr lang="en-US" sz="3200" dirty="0" smtClean="0"/>
              <a:t>He served from 1861-1865 as the only leader of the CSA</a:t>
            </a:r>
            <a:endParaRPr lang="en-US" sz="3200" dirty="0"/>
          </a:p>
        </p:txBody>
      </p:sp>
      <p:pic>
        <p:nvPicPr>
          <p:cNvPr id="2050" name="Picture 2" descr="Jefferson Da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00200"/>
            <a:ext cx="3486150" cy="449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72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Lincoln Suspends </a:t>
            </a:r>
            <a:r>
              <a:rPr lang="en-US" sz="4400" i="1" dirty="0" smtClean="0"/>
              <a:t>Habeas Corpus </a:t>
            </a:r>
            <a:endParaRPr lang="en-US" sz="4400" i="1" dirty="0"/>
          </a:p>
        </p:txBody>
      </p:sp>
      <p:sp>
        <p:nvSpPr>
          <p:cNvPr id="3" name="Content Placeholder 2"/>
          <p:cNvSpPr>
            <a:spLocks noGrp="1"/>
          </p:cNvSpPr>
          <p:nvPr>
            <p:ph idx="1"/>
          </p:nvPr>
        </p:nvSpPr>
        <p:spPr/>
        <p:txBody>
          <a:bodyPr/>
          <a:lstStyle/>
          <a:p>
            <a:r>
              <a:rPr lang="en-US" dirty="0" smtClean="0"/>
              <a:t>After the start of war, Lincoln began using powers never-before used by another president.</a:t>
            </a:r>
          </a:p>
          <a:p>
            <a:r>
              <a:rPr lang="en-US" dirty="0" smtClean="0"/>
              <a:t>He suspended the Constitutional writ of </a:t>
            </a:r>
            <a:r>
              <a:rPr lang="en-US" i="1" u="sng" dirty="0" smtClean="0"/>
              <a:t>habeas corpus</a:t>
            </a:r>
            <a:r>
              <a:rPr lang="en-US" dirty="0" smtClean="0"/>
              <a:t>.</a:t>
            </a:r>
          </a:p>
          <a:p>
            <a:pPr lvl="1"/>
            <a:r>
              <a:rPr lang="en-US" dirty="0" smtClean="0"/>
              <a:t>Literally means “to have the body”.</a:t>
            </a:r>
          </a:p>
          <a:p>
            <a:r>
              <a:rPr lang="en-US" u="sng" dirty="0" smtClean="0"/>
              <a:t>Under this writ, persons charged with a crime are guaranteed the right to be brought before a judge and told of the crimes against them.</a:t>
            </a:r>
          </a:p>
          <a:p>
            <a:r>
              <a:rPr lang="en-US" u="sng" dirty="0" smtClean="0"/>
              <a:t>During the Civil War, Lincoln imprisoned thousands of Confederate supporters without trial denying them their basic civil liberties as outlined in the Bill of Rights</a:t>
            </a:r>
            <a:r>
              <a:rPr lang="en-US" dirty="0" smtClean="0"/>
              <a:t>.</a:t>
            </a:r>
          </a:p>
          <a:p>
            <a:r>
              <a:rPr lang="en-US" dirty="0" smtClean="0"/>
              <a:t>Why do you think Lincoln did this?</a:t>
            </a:r>
            <a:endParaRPr lang="en-US" dirty="0"/>
          </a:p>
        </p:txBody>
      </p:sp>
    </p:spTree>
    <p:extLst>
      <p:ext uri="{BB962C8B-B14F-4D97-AF65-F5344CB8AC3E}">
        <p14:creationId xmlns:p14="http://schemas.microsoft.com/office/powerpoint/2010/main" val="382090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Robert E Lee</a:t>
            </a:r>
            <a:endParaRPr lang="en-US" sz="6000" dirty="0"/>
          </a:p>
        </p:txBody>
      </p:sp>
      <p:sp>
        <p:nvSpPr>
          <p:cNvPr id="3" name="Content Placeholder 2"/>
          <p:cNvSpPr>
            <a:spLocks noGrp="1"/>
          </p:cNvSpPr>
          <p:nvPr>
            <p:ph idx="1"/>
          </p:nvPr>
        </p:nvSpPr>
        <p:spPr>
          <a:xfrm>
            <a:off x="457200" y="1600200"/>
            <a:ext cx="4572000" cy="4800600"/>
          </a:xfrm>
        </p:spPr>
        <p:txBody>
          <a:bodyPr>
            <a:normAutofit lnSpcReduction="10000"/>
          </a:bodyPr>
          <a:lstStyle/>
          <a:p>
            <a:r>
              <a:rPr lang="en-US" dirty="0" smtClean="0"/>
              <a:t>Commander of the Army of Northern Virginia who would become </a:t>
            </a:r>
            <a:r>
              <a:rPr lang="en-US" u="sng" dirty="0" smtClean="0"/>
              <a:t>leader of the entire Confederate forces.</a:t>
            </a:r>
          </a:p>
          <a:p>
            <a:r>
              <a:rPr lang="en-US" dirty="0" smtClean="0"/>
              <a:t>Formerly served in the United States Army</a:t>
            </a:r>
          </a:p>
          <a:p>
            <a:r>
              <a:rPr lang="en-US" dirty="0" smtClean="0"/>
              <a:t>Seen as one of the brightest and best in the field of military expertise.</a:t>
            </a:r>
          </a:p>
          <a:p>
            <a:r>
              <a:rPr lang="en-US" dirty="0" smtClean="0"/>
              <a:t>His leadership was largely responsible for giving outnumbered Confederate forces a chance of victory.</a:t>
            </a:r>
          </a:p>
          <a:p>
            <a:endParaRPr lang="en-US" u="sng" dirty="0"/>
          </a:p>
        </p:txBody>
      </p:sp>
      <p:pic>
        <p:nvPicPr>
          <p:cNvPr id="3074" name="Picture 2" descr="http://t1.gstatic.com/images?q=tbn:ANd9GcRiDPAf4bQ8nzCEWOpYRxVUwmAo4Sd3jkU3ea8-cWSKcLBtaYKQ8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95400"/>
            <a:ext cx="3303350" cy="44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99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r>
              <a:rPr lang="en-US" sz="3200" dirty="0"/>
              <a:t>"That on the first day of January, in the year of our Lord one thousand eight hundred and sixty-three, all persons held as slaves within any State or designated part of a State, the people whereof shall then be in rebellion against the United States, shall be then, thenceforward, and forever </a:t>
            </a:r>
            <a:r>
              <a:rPr lang="en-US" sz="3200" dirty="0" smtClean="0"/>
              <a:t>free.”</a:t>
            </a:r>
          </a:p>
          <a:p>
            <a:endParaRPr lang="en-US" dirty="0"/>
          </a:p>
          <a:p>
            <a:pPr lvl="2"/>
            <a:r>
              <a:rPr lang="en-US" dirty="0" smtClean="0"/>
              <a:t>Abraham Lincoln “The Emancipation Proclamation”, January 1863</a:t>
            </a:r>
            <a:endParaRPr lang="en-US" dirty="0"/>
          </a:p>
        </p:txBody>
      </p:sp>
    </p:spTree>
    <p:extLst>
      <p:ext uri="{BB962C8B-B14F-4D97-AF65-F5344CB8AC3E}">
        <p14:creationId xmlns:p14="http://schemas.microsoft.com/office/powerpoint/2010/main" val="2839298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“Stonewall” Jackson</a:t>
            </a:r>
            <a:endParaRPr lang="en-US" sz="5400" dirty="0"/>
          </a:p>
        </p:txBody>
      </p:sp>
      <p:sp>
        <p:nvSpPr>
          <p:cNvPr id="3" name="Content Placeholder 2"/>
          <p:cNvSpPr>
            <a:spLocks noGrp="1"/>
          </p:cNvSpPr>
          <p:nvPr>
            <p:ph idx="1"/>
          </p:nvPr>
        </p:nvSpPr>
        <p:spPr>
          <a:xfrm>
            <a:off x="457200" y="1600200"/>
            <a:ext cx="4191000" cy="4800600"/>
          </a:xfrm>
        </p:spPr>
        <p:txBody>
          <a:bodyPr/>
          <a:lstStyle/>
          <a:p>
            <a:r>
              <a:rPr lang="en-US" u="sng" dirty="0" smtClean="0"/>
              <a:t>Thomas Jonathan “Stonewall” Jackson </a:t>
            </a:r>
            <a:r>
              <a:rPr lang="en-US" dirty="0" smtClean="0"/>
              <a:t>– famous Confederate general; second only to Robert E. Lee</a:t>
            </a:r>
          </a:p>
          <a:p>
            <a:r>
              <a:rPr lang="en-US" dirty="0" smtClean="0"/>
              <a:t>May 1863 – Battle of Chancellorsville; Jackson is shot by “friendly fire” and dies from complications days later</a:t>
            </a:r>
          </a:p>
          <a:p>
            <a:r>
              <a:rPr lang="en-US" dirty="0" smtClean="0"/>
              <a:t>His death is seen as a strategic setback and moral defeat to the Confederacy.</a:t>
            </a:r>
            <a:endParaRPr lang="en-US" dirty="0"/>
          </a:p>
        </p:txBody>
      </p:sp>
      <p:pic>
        <p:nvPicPr>
          <p:cNvPr id="6146" name="Picture 2" descr="http://upload.wikimedia.org/wikipedia/commons/thumb/8/82/Stonewall_Jackson.jpg/200px-Stonewall_Jacks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3124200" cy="453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90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5400" dirty="0"/>
          </a:p>
        </p:txBody>
      </p:sp>
      <p:sp>
        <p:nvSpPr>
          <p:cNvPr id="3" name="Content Placeholder 2"/>
          <p:cNvSpPr>
            <a:spLocks noGrp="1"/>
          </p:cNvSpPr>
          <p:nvPr>
            <p:ph idx="1"/>
          </p:nvPr>
        </p:nvSpPr>
        <p:spPr/>
        <p:txBody>
          <a:bodyPr/>
          <a:lstStyle/>
          <a:p>
            <a:endParaRPr lang="en-US" dirty="0"/>
          </a:p>
        </p:txBody>
      </p:sp>
      <p:pic>
        <p:nvPicPr>
          <p:cNvPr id="8194" name="Picture 2" descr="http://upload.wikimedia.org/wikipedia/commons/7/75/United_States_1863-02-1863-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685800"/>
            <a:ext cx="7781925" cy="527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541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Emancipation Proclamation </a:t>
            </a:r>
            <a:endParaRPr lang="en-US" sz="4800" dirty="0"/>
          </a:p>
        </p:txBody>
      </p:sp>
      <p:sp>
        <p:nvSpPr>
          <p:cNvPr id="3" name="Content Placeholder 2"/>
          <p:cNvSpPr>
            <a:spLocks noGrp="1"/>
          </p:cNvSpPr>
          <p:nvPr>
            <p:ph idx="1"/>
          </p:nvPr>
        </p:nvSpPr>
        <p:spPr>
          <a:xfrm>
            <a:off x="457200" y="1600200"/>
            <a:ext cx="4191000" cy="4724400"/>
          </a:xfrm>
        </p:spPr>
        <p:txBody>
          <a:bodyPr>
            <a:normAutofit fontScale="92500" lnSpcReduction="10000"/>
          </a:bodyPr>
          <a:lstStyle/>
          <a:p>
            <a:r>
              <a:rPr lang="en-US" dirty="0" smtClean="0"/>
              <a:t>At Antietam Union forces successfully prevented a Southern invasion.</a:t>
            </a:r>
          </a:p>
          <a:p>
            <a:r>
              <a:rPr lang="en-US" dirty="0" smtClean="0"/>
              <a:t>Lincoln saw this victory as an opportunity to issue his “</a:t>
            </a:r>
            <a:r>
              <a:rPr lang="en-US" u="sng" dirty="0" smtClean="0"/>
              <a:t>Emancipation Proclamation</a:t>
            </a:r>
            <a:r>
              <a:rPr lang="en-US" dirty="0" smtClean="0"/>
              <a:t>” in January 1863.</a:t>
            </a:r>
          </a:p>
          <a:p>
            <a:r>
              <a:rPr lang="en-US" u="sng" dirty="0" smtClean="0"/>
              <a:t>The Proclamation “freed” only slaves in the Confederacy</a:t>
            </a:r>
            <a:r>
              <a:rPr lang="en-US" dirty="0" smtClean="0"/>
              <a:t>.</a:t>
            </a:r>
          </a:p>
          <a:p>
            <a:r>
              <a:rPr lang="en-US" dirty="0" smtClean="0"/>
              <a:t>Set a moral course for the war.  No longer was the war just about maintaining the Union, but also about ending slavery once and for all.</a:t>
            </a:r>
            <a:endParaRPr lang="en-US" dirty="0"/>
          </a:p>
        </p:txBody>
      </p:sp>
      <p:pic>
        <p:nvPicPr>
          <p:cNvPr id="5122" name="Picture 2" descr="File:EmancipationProclam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3593231" cy="463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95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Standards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SSUSH9 The student will identify key events, issues, and individuals relating to the causes, course, and consequences of the Civil War. </a:t>
            </a:r>
            <a:endParaRPr lang="en-US" dirty="0"/>
          </a:p>
          <a:p>
            <a:r>
              <a:rPr lang="en-US" dirty="0" smtClean="0"/>
              <a:t>b</a:t>
            </a:r>
            <a:r>
              <a:rPr lang="en-US" dirty="0"/>
              <a:t>. Describe President Lincoln’s efforts to preserve the Union as seen in his second inaugural address and the Gettysburg speech and in his use of emergency powers, such as his decision to suspend habeas corpus. </a:t>
            </a:r>
          </a:p>
          <a:p>
            <a:r>
              <a:rPr lang="en-US" dirty="0"/>
              <a:t>c. Describe the roles of Ulysses Grant, Robert E. Lee, “Stonewall” Jackson, William T. Sherman, and Jefferson Davis. </a:t>
            </a:r>
          </a:p>
          <a:p>
            <a:r>
              <a:rPr lang="en-US" dirty="0"/>
              <a:t>d. Explain the importance of Fort Sumter, Antietam, Vicksburg, Gettysburg, and the Battle for Atlanta and the impact of geography on these battles. </a:t>
            </a:r>
          </a:p>
          <a:p>
            <a:r>
              <a:rPr lang="en-US" dirty="0"/>
              <a:t>e. Describe the significance of the Emancipation Proclamation. </a:t>
            </a:r>
          </a:p>
          <a:p>
            <a:r>
              <a:rPr lang="en-US" dirty="0"/>
              <a:t>f. Explain the importance of the growing economic disparity between the North and the South through an examination of population, functioning railroads, and industrial output. </a:t>
            </a:r>
          </a:p>
          <a:p>
            <a:endParaRPr lang="en-US" dirty="0"/>
          </a:p>
        </p:txBody>
      </p:sp>
    </p:spTree>
    <p:extLst>
      <p:ext uri="{BB962C8B-B14F-4D97-AF65-F5344CB8AC3E}">
        <p14:creationId xmlns:p14="http://schemas.microsoft.com/office/powerpoint/2010/main" val="110521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Lincoln’s “Gettysburg Address”</a:t>
            </a:r>
            <a:endParaRPr lang="en-US" sz="4400" dirty="0"/>
          </a:p>
        </p:txBody>
      </p:sp>
      <p:sp>
        <p:nvSpPr>
          <p:cNvPr id="3" name="Content Placeholder 2"/>
          <p:cNvSpPr>
            <a:spLocks noGrp="1"/>
          </p:cNvSpPr>
          <p:nvPr>
            <p:ph idx="1"/>
          </p:nvPr>
        </p:nvSpPr>
        <p:spPr>
          <a:xfrm>
            <a:off x="457200" y="1600200"/>
            <a:ext cx="3962400" cy="4800600"/>
          </a:xfrm>
        </p:spPr>
        <p:txBody>
          <a:bodyPr>
            <a:normAutofit lnSpcReduction="10000"/>
          </a:bodyPr>
          <a:lstStyle/>
          <a:p>
            <a:r>
              <a:rPr lang="en-US" dirty="0" smtClean="0"/>
              <a:t>In remembrance of fallen Union soldiers, Lincoln issued his famous </a:t>
            </a:r>
            <a:r>
              <a:rPr lang="en-US" u="sng" dirty="0" smtClean="0"/>
              <a:t>“Gettysburg Address</a:t>
            </a:r>
            <a:r>
              <a:rPr lang="en-US" dirty="0" smtClean="0"/>
              <a:t>” in November 1863.</a:t>
            </a:r>
          </a:p>
          <a:p>
            <a:r>
              <a:rPr lang="en-US" dirty="0" smtClean="0"/>
              <a:t>His speech was given at a </a:t>
            </a:r>
            <a:r>
              <a:rPr lang="en-US" u="sng" dirty="0" smtClean="0"/>
              <a:t>dedication of a cemetery</a:t>
            </a:r>
            <a:r>
              <a:rPr lang="en-US" dirty="0" smtClean="0"/>
              <a:t> on the battlefields of Gettysburg.</a:t>
            </a:r>
          </a:p>
          <a:p>
            <a:r>
              <a:rPr lang="en-US" dirty="0" smtClean="0"/>
              <a:t>Considered on of the most important speeches in US history as Lincoln </a:t>
            </a:r>
            <a:r>
              <a:rPr lang="en-US" u="sng" dirty="0" smtClean="0"/>
              <a:t>still urged a preservation of the Union</a:t>
            </a:r>
            <a:r>
              <a:rPr lang="en-US" dirty="0" smtClean="0"/>
              <a:t>.</a:t>
            </a:r>
            <a:endParaRPr lang="en-US" dirty="0"/>
          </a:p>
        </p:txBody>
      </p:sp>
      <p:pic>
        <p:nvPicPr>
          <p:cNvPr id="10244" name="Picture 4" descr="http://static.ddmcdn.com/gif/gettysburg-addres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57400"/>
            <a:ext cx="3810000"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2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800" dirty="0"/>
              <a:t>Four score and seven years ago our fathers brought forth on this continent, a new nation, conceived in Liberty, and dedicated to the proposition that </a:t>
            </a:r>
            <a:r>
              <a:rPr lang="en-US" sz="2800" u="sng" dirty="0"/>
              <a:t>all men are created equal. </a:t>
            </a:r>
            <a:r>
              <a:rPr lang="en-US" sz="2800" dirty="0"/>
              <a:t/>
            </a:r>
            <a:br>
              <a:rPr lang="en-US" sz="2800" dirty="0"/>
            </a:br>
            <a:r>
              <a:rPr lang="en-US" sz="2800" dirty="0"/>
              <a:t/>
            </a:r>
            <a:br>
              <a:rPr lang="en-US" sz="2800" dirty="0"/>
            </a:br>
            <a:r>
              <a:rPr lang="en-US" sz="2800" dirty="0"/>
              <a:t>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a:t>
            </a:r>
          </a:p>
        </p:txBody>
      </p:sp>
    </p:spTree>
    <p:extLst>
      <p:ext uri="{BB962C8B-B14F-4D97-AF65-F5344CB8AC3E}">
        <p14:creationId xmlns:p14="http://schemas.microsoft.com/office/powerpoint/2010/main" val="187016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pPr marL="0" indent="0">
              <a:buNone/>
            </a:pPr>
            <a:r>
              <a:rPr lang="en-US" sz="3200" dirty="0" smtClean="0"/>
              <a:t>But</a:t>
            </a:r>
            <a:r>
              <a:rPr lang="en-US" sz="3200" dirty="0"/>
              <a:t>, in a larger sense, we cannot dedicate—we cannot consecrate—we cannot hallow—this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a:t>
            </a:r>
            <a:br>
              <a:rPr lang="en-US" sz="3200" dirty="0"/>
            </a:br>
            <a:r>
              <a:rPr lang="en-US" sz="3200" dirty="0"/>
              <a:t/>
            </a:r>
            <a:br>
              <a:rPr lang="en-US" sz="3200" dirty="0"/>
            </a:br>
            <a:endParaRPr lang="en-US" sz="2800" dirty="0"/>
          </a:p>
          <a:p>
            <a:pPr marL="0" indent="0">
              <a:buNone/>
            </a:pPr>
            <a:endParaRPr lang="en-US" dirty="0"/>
          </a:p>
        </p:txBody>
      </p:sp>
    </p:spTree>
    <p:extLst>
      <p:ext uri="{BB962C8B-B14F-4D97-AF65-F5344CB8AC3E}">
        <p14:creationId xmlns:p14="http://schemas.microsoft.com/office/powerpoint/2010/main" val="1459505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marL="0" indent="0">
              <a:buNone/>
            </a:pPr>
            <a:r>
              <a:rPr lang="en-US" sz="3200" dirty="0"/>
              <a:t>It is rather for us to be here dedicated to the great task remaining before us—that from these honored dead we take increased devotion to that cause for which they gave the last full measure of devotion—that we here highly resolve that these dead shall not have died in vain—that this nation, under God, shall have a new birth of freedom— </a:t>
            </a:r>
            <a:r>
              <a:rPr lang="en-US" sz="3200" u="sng" dirty="0"/>
              <a:t>and that government of the people, by the people, for the people, shall not perish from the earth</a:t>
            </a:r>
            <a:r>
              <a:rPr lang="en-US" sz="3200" dirty="0" smtClean="0"/>
              <a:t>.</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Abraham </a:t>
            </a:r>
            <a:r>
              <a:rPr lang="en-US" dirty="0"/>
              <a:t>Lincoln, “Gettysburg Address”, November 1863</a:t>
            </a:r>
          </a:p>
          <a:p>
            <a:pPr marL="0" indent="0">
              <a:buNone/>
            </a:pPr>
            <a:endParaRPr lang="en-US" dirty="0"/>
          </a:p>
        </p:txBody>
      </p:sp>
    </p:spTree>
    <p:extLst>
      <p:ext uri="{BB962C8B-B14F-4D97-AF65-F5344CB8AC3E}">
        <p14:creationId xmlns:p14="http://schemas.microsoft.com/office/powerpoint/2010/main" val="3819237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Ulysses S. Grant</a:t>
            </a:r>
            <a:endParaRPr lang="en-US" sz="5400" dirty="0"/>
          </a:p>
        </p:txBody>
      </p:sp>
      <p:sp>
        <p:nvSpPr>
          <p:cNvPr id="3" name="Content Placeholder 2"/>
          <p:cNvSpPr>
            <a:spLocks noGrp="1"/>
          </p:cNvSpPr>
          <p:nvPr>
            <p:ph idx="1"/>
          </p:nvPr>
        </p:nvSpPr>
        <p:spPr>
          <a:xfrm>
            <a:off x="457200" y="1600200"/>
            <a:ext cx="4191000" cy="4800600"/>
          </a:xfrm>
        </p:spPr>
        <p:txBody>
          <a:bodyPr>
            <a:noAutofit/>
          </a:bodyPr>
          <a:lstStyle/>
          <a:p>
            <a:r>
              <a:rPr lang="en-US" sz="2800" dirty="0" smtClean="0"/>
              <a:t>In Spring 1864, Lincoln promotes </a:t>
            </a:r>
            <a:r>
              <a:rPr lang="en-US" sz="2800" u="sng" dirty="0" smtClean="0"/>
              <a:t>Ulysses S. Grant to head of the Union army.</a:t>
            </a:r>
            <a:endParaRPr lang="en-US" sz="2800" dirty="0" smtClean="0"/>
          </a:p>
          <a:p>
            <a:r>
              <a:rPr lang="en-US" sz="2800" dirty="0" smtClean="0"/>
              <a:t>Under Grant’s command, the Union forces would spend the next year gradually overwhelming Confederate forces.</a:t>
            </a:r>
          </a:p>
        </p:txBody>
      </p:sp>
      <p:pic>
        <p:nvPicPr>
          <p:cNvPr id="11266" name="Picture 2" descr="http://upload.wikimedia.org/wikipedia/commons/thumb/d/d7/Ulysses_Grant_1870-1880.jpg/220px-Ulysses_Grant_1870-188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484" y="1556657"/>
            <a:ext cx="3297015" cy="439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50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4338" name="Picture 2" descr="http://upload.wikimedia.org/wikipedia/commons/f/f6/1864_Electoral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9" y="1219200"/>
            <a:ext cx="822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083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Lincoln’s 2</a:t>
            </a:r>
            <a:r>
              <a:rPr lang="en-US" sz="4400" baseline="30000" dirty="0" smtClean="0"/>
              <a:t>nd</a:t>
            </a:r>
            <a:r>
              <a:rPr lang="en-US" sz="4400" dirty="0" smtClean="0"/>
              <a:t> Inaugural Address</a:t>
            </a:r>
            <a:endParaRPr lang="en-US" sz="4400" dirty="0"/>
          </a:p>
        </p:txBody>
      </p:sp>
      <p:sp>
        <p:nvSpPr>
          <p:cNvPr id="3" name="Content Placeholder 2"/>
          <p:cNvSpPr>
            <a:spLocks noGrp="1"/>
          </p:cNvSpPr>
          <p:nvPr>
            <p:ph idx="1"/>
          </p:nvPr>
        </p:nvSpPr>
        <p:spPr>
          <a:xfrm>
            <a:off x="457200" y="1600200"/>
            <a:ext cx="4419600" cy="4800600"/>
          </a:xfrm>
        </p:spPr>
        <p:txBody>
          <a:bodyPr/>
          <a:lstStyle/>
          <a:p>
            <a:r>
              <a:rPr lang="en-US" dirty="0" smtClean="0"/>
              <a:t>Sherman’s “March to the Sea” secured a victory for Lincoln in the 1864 election.</a:t>
            </a:r>
          </a:p>
          <a:p>
            <a:r>
              <a:rPr lang="en-US" dirty="0" smtClean="0"/>
              <a:t>His 2</a:t>
            </a:r>
            <a:r>
              <a:rPr lang="en-US" baseline="30000" dirty="0" smtClean="0"/>
              <a:t>nd</a:t>
            </a:r>
            <a:r>
              <a:rPr lang="en-US" dirty="0" smtClean="0"/>
              <a:t> Inaugural Address, given in March 1865, was </a:t>
            </a:r>
            <a:r>
              <a:rPr lang="en-US" u="sng" dirty="0" smtClean="0"/>
              <a:t>Lincoln’s attempt at reconciling with an almost defeated South</a:t>
            </a:r>
            <a:r>
              <a:rPr lang="en-US" dirty="0" smtClean="0"/>
              <a:t>.</a:t>
            </a:r>
          </a:p>
          <a:p>
            <a:r>
              <a:rPr lang="en-US" dirty="0" smtClean="0"/>
              <a:t>Lincoln wanted to bring all rebelling states back into the Union and begin the process of </a:t>
            </a:r>
            <a:r>
              <a:rPr lang="en-US" u="sng" dirty="0" smtClean="0"/>
              <a:t>forgiveness and healing</a:t>
            </a:r>
            <a:r>
              <a:rPr lang="en-US" dirty="0" smtClean="0"/>
              <a:t>.</a:t>
            </a:r>
          </a:p>
        </p:txBody>
      </p:sp>
      <p:pic>
        <p:nvPicPr>
          <p:cNvPr id="13316" name="Picture 4" descr="http://www.americanhistoryusa.com/wp-content/uploads/2012/05/lincolns-second-inaugural-18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05000"/>
            <a:ext cx="38100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95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800" dirty="0" smtClean="0"/>
              <a:t>“</a:t>
            </a:r>
            <a:r>
              <a:rPr lang="en-US" sz="2800" u="sng" dirty="0" smtClean="0"/>
              <a:t>With </a:t>
            </a:r>
            <a:r>
              <a:rPr lang="en-US" sz="2800" u="sng" dirty="0"/>
              <a:t>malice toward none</a:t>
            </a:r>
            <a:r>
              <a:rPr lang="en-US" sz="2800" dirty="0"/>
              <a:t>; with charity for all; with firmness in the right, as God gives us to see the right, let us strive on to finish the work we are in; </a:t>
            </a:r>
            <a:r>
              <a:rPr lang="en-US" sz="2800" u="sng" dirty="0"/>
              <a:t>to bind up the nation's wounds</a:t>
            </a:r>
            <a:r>
              <a:rPr lang="en-US" sz="2800" dirty="0"/>
              <a:t>; to care for him who shall have borne the battle, and for his widow, and his orphan -- to do all which may achieve and cherish a just, and a lasting peace, among ourselves, and with all nations</a:t>
            </a:r>
            <a:r>
              <a:rPr lang="en-US" sz="2800" dirty="0" smtClean="0"/>
              <a:t>.”</a:t>
            </a:r>
            <a:endParaRPr lang="en-US" sz="2800" dirty="0"/>
          </a:p>
          <a:p>
            <a:endParaRPr lang="en-US" dirty="0" smtClean="0"/>
          </a:p>
          <a:p>
            <a:r>
              <a:rPr lang="en-US" dirty="0" smtClean="0"/>
              <a:t>Abraham Lincoln, “2</a:t>
            </a:r>
            <a:r>
              <a:rPr lang="en-US" baseline="30000" dirty="0" smtClean="0"/>
              <a:t>nd</a:t>
            </a:r>
            <a:r>
              <a:rPr lang="en-US" dirty="0" smtClean="0"/>
              <a:t> Inaugural Address” March 1864</a:t>
            </a:r>
            <a:endParaRPr lang="en-US" dirty="0"/>
          </a:p>
        </p:txBody>
      </p:sp>
    </p:spTree>
    <p:extLst>
      <p:ext uri="{BB962C8B-B14F-4D97-AF65-F5344CB8AC3E}">
        <p14:creationId xmlns:p14="http://schemas.microsoft.com/office/powerpoint/2010/main" val="3698753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Lee Surrenders to Grant</a:t>
            </a:r>
            <a:endParaRPr lang="en-US" sz="5400" dirty="0"/>
          </a:p>
        </p:txBody>
      </p:sp>
      <p:sp>
        <p:nvSpPr>
          <p:cNvPr id="3" name="Content Placeholder 2"/>
          <p:cNvSpPr>
            <a:spLocks noGrp="1"/>
          </p:cNvSpPr>
          <p:nvPr>
            <p:ph idx="1"/>
          </p:nvPr>
        </p:nvSpPr>
        <p:spPr>
          <a:xfrm>
            <a:off x="457200" y="1600200"/>
            <a:ext cx="3733800" cy="4800600"/>
          </a:xfrm>
        </p:spPr>
        <p:txBody>
          <a:bodyPr/>
          <a:lstStyle/>
          <a:p>
            <a:r>
              <a:rPr lang="en-US" dirty="0" smtClean="0"/>
              <a:t>April 1865 – </a:t>
            </a:r>
            <a:r>
              <a:rPr lang="en-US" u="sng" dirty="0" smtClean="0"/>
              <a:t>Robert E. Lee surrenders to Ulysses S. Grant at Appomattox Courthouse in Virginia.</a:t>
            </a:r>
          </a:p>
          <a:p>
            <a:r>
              <a:rPr lang="en-US" dirty="0" smtClean="0"/>
              <a:t>Over 600,000 Americans died as a result of the Civil War</a:t>
            </a:r>
          </a:p>
          <a:p>
            <a:r>
              <a:rPr lang="en-US" dirty="0" smtClean="0"/>
              <a:t>The Confederacy was disbanded and the South was left in financial and physical ruin.</a:t>
            </a:r>
          </a:p>
          <a:p>
            <a:pPr marL="0" indent="0">
              <a:buNone/>
            </a:pPr>
            <a:endParaRPr lang="en-US" dirty="0"/>
          </a:p>
        </p:txBody>
      </p:sp>
      <p:pic>
        <p:nvPicPr>
          <p:cNvPr id="15362" name="Picture 2" descr="http://historyofcivilrights.files.wordpress.com/2012/01/appomattox-courthouse-civil-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362200"/>
            <a:ext cx="4280807"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12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Lincoln Assassinated</a:t>
            </a:r>
            <a:endParaRPr lang="en-US" sz="6000" dirty="0"/>
          </a:p>
        </p:txBody>
      </p:sp>
      <p:sp>
        <p:nvSpPr>
          <p:cNvPr id="3" name="Content Placeholder 2"/>
          <p:cNvSpPr>
            <a:spLocks noGrp="1"/>
          </p:cNvSpPr>
          <p:nvPr>
            <p:ph idx="1"/>
          </p:nvPr>
        </p:nvSpPr>
        <p:spPr>
          <a:xfrm>
            <a:off x="457200" y="1600200"/>
            <a:ext cx="3733800" cy="4953000"/>
          </a:xfrm>
        </p:spPr>
        <p:txBody>
          <a:bodyPr/>
          <a:lstStyle/>
          <a:p>
            <a:r>
              <a:rPr lang="en-US" dirty="0" smtClean="0"/>
              <a:t>April 14, 1865</a:t>
            </a:r>
          </a:p>
          <a:p>
            <a:r>
              <a:rPr lang="en-US" dirty="0" smtClean="0"/>
              <a:t>Four days after Lee’s surrender, Abraham Lincoln is killed by </a:t>
            </a:r>
            <a:r>
              <a:rPr lang="en-US" u="sng" dirty="0" smtClean="0"/>
              <a:t>John Wilkes Booth </a:t>
            </a:r>
            <a:r>
              <a:rPr lang="en-US" dirty="0" smtClean="0"/>
              <a:t>while attending a play at </a:t>
            </a:r>
            <a:r>
              <a:rPr lang="en-US" u="sng" dirty="0" smtClean="0"/>
              <a:t>Ford’s Theater</a:t>
            </a:r>
            <a:r>
              <a:rPr lang="en-US" dirty="0" smtClean="0"/>
              <a:t> in Washington, D.C.</a:t>
            </a:r>
          </a:p>
          <a:p>
            <a:r>
              <a:rPr lang="en-US" dirty="0" smtClean="0"/>
              <a:t>His death left many to wonder how our nation would “bind up its wounds” without its heroic leader.</a:t>
            </a:r>
            <a:endParaRPr lang="en-US" dirty="0"/>
          </a:p>
        </p:txBody>
      </p:sp>
      <p:pic>
        <p:nvPicPr>
          <p:cNvPr id="16386" name="Picture 2" descr="File:The Assassination of President Lincoln - Currier and Ives 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057400"/>
            <a:ext cx="4487529" cy="314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5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Election of 1860</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upload.wikimedia.org/wikipedia/commons/f/f9/ElectoralCollege1860-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052238"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75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Lincoln’s Decisions and Documents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0244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Habeas Corpus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Held Confederate soldiers with trials and denying this rights</a:t>
            </a:r>
          </a:p>
          <a:p>
            <a:pPr marL="457200" indent="-457200">
              <a:buFont typeface="+mj-lt"/>
              <a:buAutoNum type="arabicPeriod"/>
            </a:pPr>
            <a:r>
              <a:rPr lang="en-US" dirty="0" smtClean="0"/>
              <a:t>Persons charged with crime have the right to trial (judge and told crimes against them)</a:t>
            </a:r>
          </a:p>
          <a:p>
            <a:pPr marL="457200" indent="-457200">
              <a:buFont typeface="+mj-lt"/>
              <a:buAutoNum type="arabicPeriod"/>
            </a:pPr>
            <a:r>
              <a:rPr lang="en-US" dirty="0" smtClean="0"/>
              <a:t>Imprisoned, no rights or liberties</a:t>
            </a:r>
          </a:p>
          <a:p>
            <a:pPr marL="457200" indent="-457200">
              <a:buFont typeface="+mj-lt"/>
              <a:buAutoNum type="arabicPeriod"/>
            </a:pPr>
            <a:r>
              <a:rPr lang="en-US" dirty="0" smtClean="0"/>
              <a:t>Confederate supporters were against the Union and not deserved the basic rights in Constitution.</a:t>
            </a:r>
          </a:p>
          <a:p>
            <a:pPr marL="457200" indent="-457200">
              <a:buFont typeface="+mj-lt"/>
              <a:buAutoNum type="arabicPeriod"/>
            </a:pPr>
            <a:endParaRPr lang="en-US" dirty="0"/>
          </a:p>
        </p:txBody>
      </p:sp>
    </p:spTree>
    <p:extLst>
      <p:ext uri="{BB962C8B-B14F-4D97-AF65-F5344CB8AC3E}">
        <p14:creationId xmlns:p14="http://schemas.microsoft.com/office/powerpoint/2010/main" val="434837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 Proclamation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He saw the opportunity to issue a document against slavery (ultimatum for the Confederacy)</a:t>
            </a:r>
          </a:p>
          <a:p>
            <a:pPr marL="457200" indent="-457200">
              <a:buFont typeface="+mj-lt"/>
              <a:buAutoNum type="arabicPeriod"/>
            </a:pPr>
            <a:r>
              <a:rPr lang="en-US" dirty="0" smtClean="0"/>
              <a:t>Proclamation freed in Confederacy only (not in Border state helping the Union)</a:t>
            </a:r>
          </a:p>
          <a:p>
            <a:pPr marL="457200" indent="-457200">
              <a:buFont typeface="+mj-lt"/>
              <a:buAutoNum type="arabicPeriod"/>
            </a:pPr>
            <a:r>
              <a:rPr lang="en-US" dirty="0" smtClean="0"/>
              <a:t>Set a moral course (not about keep the Union but now about ending slavery)</a:t>
            </a:r>
          </a:p>
        </p:txBody>
      </p:sp>
    </p:spTree>
    <p:extLst>
      <p:ext uri="{BB962C8B-B14F-4D97-AF65-F5344CB8AC3E}">
        <p14:creationId xmlns:p14="http://schemas.microsoft.com/office/powerpoint/2010/main" val="1231306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Gettysburg Address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To remembrance of fallen soldiers</a:t>
            </a:r>
          </a:p>
          <a:p>
            <a:pPr marL="457200" indent="-457200">
              <a:buFont typeface="+mj-lt"/>
              <a:buAutoNum type="arabicPeriod"/>
            </a:pPr>
            <a:r>
              <a:rPr lang="en-US" dirty="0" smtClean="0"/>
              <a:t>TO PRESERVE THE UNION!!</a:t>
            </a:r>
            <a:endParaRPr lang="en-US" dirty="0"/>
          </a:p>
        </p:txBody>
      </p:sp>
    </p:spTree>
    <p:extLst>
      <p:ext uri="{BB962C8B-B14F-4D97-AF65-F5344CB8AC3E}">
        <p14:creationId xmlns:p14="http://schemas.microsoft.com/office/powerpoint/2010/main" val="20305566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Inaugural Address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Abraham Lincoln</a:t>
            </a:r>
          </a:p>
          <a:p>
            <a:pPr marL="457200" indent="-457200">
              <a:buFont typeface="+mj-lt"/>
              <a:buAutoNum type="arabicPeriod"/>
            </a:pPr>
            <a:r>
              <a:rPr lang="en-US" dirty="0" smtClean="0"/>
              <a:t>The speech that president make after election (1</a:t>
            </a:r>
            <a:r>
              <a:rPr lang="en-US" baseline="30000" dirty="0" smtClean="0"/>
              <a:t>st</a:t>
            </a:r>
            <a:r>
              <a:rPr lang="en-US" dirty="0" smtClean="0"/>
              <a:t> day in office)</a:t>
            </a:r>
          </a:p>
          <a:p>
            <a:pPr marL="457200" indent="-457200">
              <a:buFont typeface="+mj-lt"/>
              <a:buAutoNum type="arabicPeriod"/>
            </a:pPr>
            <a:r>
              <a:rPr lang="en-US" dirty="0" smtClean="0"/>
              <a:t>As attempt at reconciling the relationship with the losing Southern states</a:t>
            </a:r>
          </a:p>
          <a:p>
            <a:pPr marL="457200" indent="-457200">
              <a:buFont typeface="+mj-lt"/>
              <a:buAutoNum type="arabicPeriod"/>
            </a:pPr>
            <a:r>
              <a:rPr lang="en-US" dirty="0" smtClean="0"/>
              <a:t>Process of forgiveness and healing</a:t>
            </a:r>
          </a:p>
        </p:txBody>
      </p:sp>
    </p:spTree>
    <p:extLst>
      <p:ext uri="{BB962C8B-B14F-4D97-AF65-F5344CB8AC3E}">
        <p14:creationId xmlns:p14="http://schemas.microsoft.com/office/powerpoint/2010/main" val="323105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Ticket Out the Door</a:t>
            </a:r>
            <a:endParaRPr lang="en-US" dirty="0"/>
          </a:p>
        </p:txBody>
      </p:sp>
      <p:sp>
        <p:nvSpPr>
          <p:cNvPr id="3" name="Content Placeholder 2"/>
          <p:cNvSpPr>
            <a:spLocks noGrp="1"/>
          </p:cNvSpPr>
          <p:nvPr>
            <p:ph idx="1"/>
          </p:nvPr>
        </p:nvSpPr>
        <p:spPr/>
        <p:txBody>
          <a:bodyPr/>
          <a:lstStyle/>
          <a:p>
            <a:r>
              <a:rPr lang="en-US" dirty="0" smtClean="0"/>
              <a:t>For each of the following individuals, write at least ONE sentence explaining his contribution(s) to the course and/or outcome of the Civil War:</a:t>
            </a:r>
          </a:p>
          <a:p>
            <a:r>
              <a:rPr lang="en-US" dirty="0" smtClean="0"/>
              <a:t>1. Jefferson Davis</a:t>
            </a:r>
          </a:p>
          <a:p>
            <a:r>
              <a:rPr lang="en-US" dirty="0" smtClean="0"/>
              <a:t>2. Abraham Lincoln</a:t>
            </a:r>
          </a:p>
          <a:p>
            <a:r>
              <a:rPr lang="en-US" dirty="0" smtClean="0"/>
              <a:t>3. Robert E. Lee</a:t>
            </a:r>
          </a:p>
          <a:p>
            <a:r>
              <a:rPr lang="en-US" dirty="0" smtClean="0"/>
              <a:t>4. Ulysses S. Grant</a:t>
            </a:r>
          </a:p>
          <a:p>
            <a:r>
              <a:rPr lang="en-US" dirty="0" smtClean="0"/>
              <a:t>5. “Stonewall” Jackson</a:t>
            </a:r>
          </a:p>
          <a:p>
            <a:r>
              <a:rPr lang="en-US" dirty="0" smtClean="0"/>
              <a:t>6. William T. Sherman</a:t>
            </a:r>
            <a:endParaRPr lang="en-US" dirty="0"/>
          </a:p>
        </p:txBody>
      </p:sp>
    </p:spTree>
    <p:extLst>
      <p:ext uri="{BB962C8B-B14F-4D97-AF65-F5344CB8AC3E}">
        <p14:creationId xmlns:p14="http://schemas.microsoft.com/office/powerpoint/2010/main" val="3786780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Civil War Begins</a:t>
            </a:r>
            <a:endParaRPr lang="en-US" dirty="0"/>
          </a:p>
        </p:txBody>
      </p:sp>
      <p:sp>
        <p:nvSpPr>
          <p:cNvPr id="3" name="Content Placeholder 2"/>
          <p:cNvSpPr>
            <a:spLocks noGrp="1"/>
          </p:cNvSpPr>
          <p:nvPr>
            <p:ph idx="1"/>
          </p:nvPr>
        </p:nvSpPr>
        <p:spPr>
          <a:xfrm>
            <a:off x="457200" y="1600200"/>
            <a:ext cx="4343400" cy="4648200"/>
          </a:xfrm>
        </p:spPr>
        <p:txBody>
          <a:bodyPr>
            <a:normAutofit/>
          </a:bodyPr>
          <a:lstStyle/>
          <a:p>
            <a:r>
              <a:rPr lang="en-US" sz="2800" u="sng" dirty="0" smtClean="0"/>
              <a:t>Abraham Lincoln</a:t>
            </a:r>
            <a:r>
              <a:rPr lang="en-US" sz="2800" dirty="0" smtClean="0"/>
              <a:t> – winner of the election of 1860</a:t>
            </a:r>
          </a:p>
          <a:p>
            <a:r>
              <a:rPr lang="en-US" sz="2800" dirty="0" smtClean="0"/>
              <a:t>Upon hearing the news of Lincoln’s election, South Carolina </a:t>
            </a:r>
            <a:r>
              <a:rPr lang="en-US" sz="2800" i="1" dirty="0" smtClean="0"/>
              <a:t>secedes</a:t>
            </a:r>
            <a:r>
              <a:rPr lang="en-US" sz="2800" dirty="0" smtClean="0"/>
              <a:t> from the Union  </a:t>
            </a:r>
          </a:p>
          <a:p>
            <a:r>
              <a:rPr lang="en-US" sz="2800" dirty="0" smtClean="0"/>
              <a:t>Confederate States of America is formed in February 1861</a:t>
            </a:r>
          </a:p>
          <a:p>
            <a:endParaRPr lang="en-US" sz="2800" dirty="0"/>
          </a:p>
        </p:txBody>
      </p:sp>
      <p:pic>
        <p:nvPicPr>
          <p:cNvPr id="2050" name="Picture 2" descr="http://upload.wikimedia.org/wikipedia/commons/thumb/4/44/Abraham_Lincoln_head_on_shoulders_photo_portrait.jpg/225px-Abraham_Lincoln_head_on_shoulders_photo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1447800"/>
            <a:ext cx="3209925" cy="420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1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Carolina Secedes</a:t>
            </a:r>
            <a:endParaRPr lang="en-US" dirty="0"/>
          </a:p>
        </p:txBody>
      </p:sp>
      <p:sp>
        <p:nvSpPr>
          <p:cNvPr id="3" name="Content Placeholder 2"/>
          <p:cNvSpPr>
            <a:spLocks noGrp="1"/>
          </p:cNvSpPr>
          <p:nvPr>
            <p:ph idx="1"/>
          </p:nvPr>
        </p:nvSpPr>
        <p:spPr>
          <a:xfrm>
            <a:off x="228600" y="1752600"/>
            <a:ext cx="3124200" cy="4572000"/>
          </a:xfrm>
        </p:spPr>
        <p:txBody>
          <a:bodyPr>
            <a:normAutofit/>
          </a:bodyPr>
          <a:lstStyle/>
          <a:p>
            <a:r>
              <a:rPr lang="en-US" sz="2400" dirty="0" smtClean="0"/>
              <a:t>Upon hearing of the news of Lincoln’s election, South Carolina </a:t>
            </a:r>
            <a:r>
              <a:rPr lang="en-US" sz="2400" u="sng" dirty="0" smtClean="0"/>
              <a:t>secedes</a:t>
            </a:r>
            <a:r>
              <a:rPr lang="en-US" sz="2400" dirty="0" smtClean="0"/>
              <a:t> from the Union.</a:t>
            </a:r>
          </a:p>
          <a:p>
            <a:r>
              <a:rPr lang="en-US" sz="2400" dirty="0" smtClean="0"/>
              <a:t>10 other states would follow and secede.</a:t>
            </a:r>
          </a:p>
          <a:p>
            <a:r>
              <a:rPr lang="en-US" sz="2400" dirty="0" smtClean="0"/>
              <a:t>These states would make up the new </a:t>
            </a:r>
            <a:r>
              <a:rPr lang="en-US" sz="2400" u="sng" dirty="0" smtClean="0"/>
              <a:t>Confederate States of America</a:t>
            </a:r>
            <a:r>
              <a:rPr lang="en-US" sz="2400" dirty="0" smtClean="0"/>
              <a:t>.</a:t>
            </a:r>
          </a:p>
          <a:p>
            <a:endParaRPr lang="en-US" dirty="0"/>
          </a:p>
        </p:txBody>
      </p:sp>
      <p:pic>
        <p:nvPicPr>
          <p:cNvPr id="2050" name="Picture 2" descr="http://www.whiteheaddna.com/miltry_recs/cvlwar/images/map1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133600"/>
            <a:ext cx="536872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5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smtClean="0"/>
              <a:t>Civil War Battles</a:t>
            </a:r>
            <a:endParaRPr lang="en-US" dirty="0"/>
          </a:p>
        </p:txBody>
      </p:sp>
    </p:spTree>
    <p:extLst>
      <p:ext uri="{BB962C8B-B14F-4D97-AF65-F5344CB8AC3E}">
        <p14:creationId xmlns:p14="http://schemas.microsoft.com/office/powerpoint/2010/main" val="2032305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Battle of Fort Sumter</a:t>
            </a:r>
            <a:endParaRPr lang="en-US" sz="5400" dirty="0"/>
          </a:p>
        </p:txBody>
      </p:sp>
      <p:sp>
        <p:nvSpPr>
          <p:cNvPr id="3" name="Content Placeholder 2"/>
          <p:cNvSpPr>
            <a:spLocks noGrp="1"/>
          </p:cNvSpPr>
          <p:nvPr>
            <p:ph idx="1"/>
          </p:nvPr>
        </p:nvSpPr>
        <p:spPr>
          <a:xfrm>
            <a:off x="457200" y="1600200"/>
            <a:ext cx="3962400" cy="4800600"/>
          </a:xfrm>
        </p:spPr>
        <p:txBody>
          <a:bodyPr>
            <a:normAutofit/>
          </a:bodyPr>
          <a:lstStyle/>
          <a:p>
            <a:r>
              <a:rPr lang="en-US" sz="2800" u="sng" dirty="0" smtClean="0"/>
              <a:t>Fort Sumter</a:t>
            </a:r>
            <a:r>
              <a:rPr lang="en-US" sz="2800" dirty="0" smtClean="0"/>
              <a:t>, South Carolina</a:t>
            </a:r>
          </a:p>
          <a:p>
            <a:r>
              <a:rPr lang="en-US" sz="2800" dirty="0" smtClean="0"/>
              <a:t>April 1861</a:t>
            </a:r>
          </a:p>
          <a:p>
            <a:r>
              <a:rPr lang="en-US" sz="2800" u="sng" dirty="0" smtClean="0"/>
              <a:t>A battle over control of coastal fort.</a:t>
            </a:r>
          </a:p>
          <a:p>
            <a:r>
              <a:rPr lang="en-US" sz="2800" u="sng" dirty="0" smtClean="0"/>
              <a:t>Where the first shots of the Civil War occurred.</a:t>
            </a:r>
            <a:endParaRPr lang="en-US" sz="2800" u="sng" dirty="0"/>
          </a:p>
        </p:txBody>
      </p:sp>
      <p:pic>
        <p:nvPicPr>
          <p:cNvPr id="1026" name="Picture 2" descr="http://www.loc.gov/exhibits/treasures/images/at0042b.1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057400"/>
            <a:ext cx="4002953" cy="291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14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Battle of Antietam</a:t>
            </a:r>
            <a:endParaRPr lang="en-US" sz="6000" dirty="0"/>
          </a:p>
        </p:txBody>
      </p:sp>
      <p:sp>
        <p:nvSpPr>
          <p:cNvPr id="3" name="Content Placeholder 2"/>
          <p:cNvSpPr>
            <a:spLocks noGrp="1"/>
          </p:cNvSpPr>
          <p:nvPr>
            <p:ph idx="1"/>
          </p:nvPr>
        </p:nvSpPr>
        <p:spPr>
          <a:xfrm>
            <a:off x="457200" y="1600200"/>
            <a:ext cx="4191000" cy="4724400"/>
          </a:xfrm>
        </p:spPr>
        <p:txBody>
          <a:bodyPr>
            <a:normAutofit fontScale="85000" lnSpcReduction="20000"/>
          </a:bodyPr>
          <a:lstStyle/>
          <a:p>
            <a:r>
              <a:rPr lang="en-US" sz="3200" dirty="0" smtClean="0"/>
              <a:t>Antietam – September </a:t>
            </a:r>
            <a:r>
              <a:rPr lang="en-US" sz="3200" i="1" u="sng" dirty="0" smtClean="0"/>
              <a:t>1862; Sharpsburg, Maryland</a:t>
            </a:r>
          </a:p>
          <a:p>
            <a:r>
              <a:rPr lang="en-US" sz="3200" dirty="0" smtClean="0"/>
              <a:t>First major battle on Northern soil</a:t>
            </a:r>
          </a:p>
          <a:p>
            <a:r>
              <a:rPr lang="en-US" sz="3200" u="sng" dirty="0" smtClean="0"/>
              <a:t>Single bloodiest day in US history</a:t>
            </a:r>
            <a:r>
              <a:rPr lang="en-US" sz="3200" dirty="0" smtClean="0"/>
              <a:t>; over 23,000 troops killed, wounded or missing</a:t>
            </a:r>
          </a:p>
          <a:p>
            <a:r>
              <a:rPr lang="en-US" sz="3200" dirty="0" smtClean="0"/>
              <a:t>Lincoln writes the </a:t>
            </a:r>
            <a:r>
              <a:rPr lang="en-US" sz="3200" b="1" u="sng" dirty="0" smtClean="0"/>
              <a:t>Emancipation Proclamation </a:t>
            </a:r>
            <a:r>
              <a:rPr lang="en-US" sz="3200" dirty="0" smtClean="0"/>
              <a:t>(freed slaves)</a:t>
            </a:r>
            <a:endParaRPr lang="en-US" sz="3200" dirty="0"/>
          </a:p>
        </p:txBody>
      </p:sp>
      <p:pic>
        <p:nvPicPr>
          <p:cNvPr id="4098" name="Picture 2" descr="http://0.tqn.com/d/history1800s/1/0/f/6/-/-/dunker-church-antiet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0"/>
            <a:ext cx="381000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39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Siege at Vicksburg</a:t>
            </a:r>
            <a:endParaRPr lang="en-US" sz="5400" dirty="0"/>
          </a:p>
        </p:txBody>
      </p:sp>
      <p:sp>
        <p:nvSpPr>
          <p:cNvPr id="3" name="Content Placeholder 2"/>
          <p:cNvSpPr>
            <a:spLocks noGrp="1"/>
          </p:cNvSpPr>
          <p:nvPr>
            <p:ph idx="1"/>
          </p:nvPr>
        </p:nvSpPr>
        <p:spPr>
          <a:xfrm>
            <a:off x="457200" y="1600200"/>
            <a:ext cx="4343400" cy="4800600"/>
          </a:xfrm>
        </p:spPr>
        <p:txBody>
          <a:bodyPr>
            <a:normAutofit/>
          </a:bodyPr>
          <a:lstStyle/>
          <a:p>
            <a:r>
              <a:rPr lang="en-US" sz="2800" u="sng" dirty="0" smtClean="0"/>
              <a:t>Summer 1863 – Vicksburg, MS </a:t>
            </a:r>
          </a:p>
          <a:p>
            <a:r>
              <a:rPr lang="en-US" sz="2800" dirty="0" smtClean="0"/>
              <a:t>Union forces led by </a:t>
            </a:r>
            <a:r>
              <a:rPr lang="en-US" sz="2800" u="sng" dirty="0" smtClean="0"/>
              <a:t>Ulysses S. Grant</a:t>
            </a:r>
            <a:r>
              <a:rPr lang="en-US" sz="2800" dirty="0" smtClean="0"/>
              <a:t> </a:t>
            </a:r>
          </a:p>
          <a:p>
            <a:r>
              <a:rPr lang="en-US" sz="2800" u="sng" dirty="0" smtClean="0"/>
              <a:t>Union victory gave the North control of the Mississippi River</a:t>
            </a:r>
            <a:r>
              <a:rPr lang="en-US" sz="2800" dirty="0" smtClean="0"/>
              <a:t> </a:t>
            </a:r>
          </a:p>
          <a:p>
            <a:r>
              <a:rPr lang="en-US" sz="2800" dirty="0" smtClean="0"/>
              <a:t>It also cut the Confederacy in two.</a:t>
            </a:r>
            <a:endParaRPr lang="en-US" sz="2800" dirty="0"/>
          </a:p>
        </p:txBody>
      </p:sp>
      <p:pic>
        <p:nvPicPr>
          <p:cNvPr id="7170" name="Picture 2" descr="Battle of Vicksburg, Kurz and Allis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3846634" cy="266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79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2913</TotalTime>
  <Words>1665</Words>
  <Application>Microsoft Office PowerPoint</Application>
  <PresentationFormat>On-screen Show (4:3)</PresentationFormat>
  <Paragraphs>126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Thatch</vt:lpstr>
      <vt:lpstr>The American Civil War</vt:lpstr>
      <vt:lpstr>Georgia Standards</vt:lpstr>
      <vt:lpstr>The Election of 1860</vt:lpstr>
      <vt:lpstr>The Civil War Begins</vt:lpstr>
      <vt:lpstr>South Carolina Secedes</vt:lpstr>
      <vt:lpstr>Civil War Battles</vt:lpstr>
      <vt:lpstr>Battle of Fort Sumter</vt:lpstr>
      <vt:lpstr>Battle of Antietam</vt:lpstr>
      <vt:lpstr>Siege at Vicksburg</vt:lpstr>
      <vt:lpstr>Battle of Gettysburg</vt:lpstr>
      <vt:lpstr>Battle of Atlanta  (March to the Sea)</vt:lpstr>
      <vt:lpstr>PowerPoint Presentation</vt:lpstr>
      <vt:lpstr>Jefferson Davis </vt:lpstr>
      <vt:lpstr>Lincoln Suspends Habeas Corpus </vt:lpstr>
      <vt:lpstr>Robert E Lee</vt:lpstr>
      <vt:lpstr>PowerPoint Presentation</vt:lpstr>
      <vt:lpstr>“Stonewall” Jackson</vt:lpstr>
      <vt:lpstr>PowerPoint Presentation</vt:lpstr>
      <vt:lpstr>Emancipation Proclamation </vt:lpstr>
      <vt:lpstr>Lincoln’s “Gettysburg Address”</vt:lpstr>
      <vt:lpstr>PowerPoint Presentation</vt:lpstr>
      <vt:lpstr>PowerPoint Presentation</vt:lpstr>
      <vt:lpstr>PowerPoint Presentation</vt:lpstr>
      <vt:lpstr>Ulysses S. Grant</vt:lpstr>
      <vt:lpstr>PowerPoint Presentation</vt:lpstr>
      <vt:lpstr>Lincoln’s 2nd Inaugural Address</vt:lpstr>
      <vt:lpstr>PowerPoint Presentation</vt:lpstr>
      <vt:lpstr>Lee Surrenders to Grant</vt:lpstr>
      <vt:lpstr>Lincoln Assassinated</vt:lpstr>
      <vt:lpstr>Lincoln’s Decisions and Documents</vt:lpstr>
      <vt:lpstr>Habeas Corpus</vt:lpstr>
      <vt:lpstr>Emancipation Proclamation</vt:lpstr>
      <vt:lpstr>The Gettysburg Address</vt:lpstr>
      <vt:lpstr>2nd Inaugural Address</vt:lpstr>
      <vt:lpstr>Ticket Out the Door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Civil War</dc:title>
  <dc:creator>Brett Boisture</dc:creator>
  <cp:lastModifiedBy>Shaleita Cook</cp:lastModifiedBy>
  <cp:revision>32</cp:revision>
  <cp:lastPrinted>2015-02-11T13:48:11Z</cp:lastPrinted>
  <dcterms:created xsi:type="dcterms:W3CDTF">2012-09-19T14:18:30Z</dcterms:created>
  <dcterms:modified xsi:type="dcterms:W3CDTF">2015-02-11T20:39:49Z</dcterms:modified>
</cp:coreProperties>
</file>