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handoutMasterIdLst>
    <p:handoutMasterId r:id="rId41"/>
  </p:handoutMasterIdLst>
  <p:sldIdLst>
    <p:sldId id="294" r:id="rId3"/>
    <p:sldId id="257" r:id="rId4"/>
    <p:sldId id="283" r:id="rId5"/>
    <p:sldId id="284" r:id="rId6"/>
    <p:sldId id="286" r:id="rId7"/>
    <p:sldId id="291" r:id="rId8"/>
    <p:sldId id="285" r:id="rId9"/>
    <p:sldId id="289" r:id="rId10"/>
    <p:sldId id="290" r:id="rId11"/>
    <p:sldId id="256" r:id="rId12"/>
    <p:sldId id="258" r:id="rId13"/>
    <p:sldId id="259" r:id="rId14"/>
    <p:sldId id="260" r:id="rId15"/>
    <p:sldId id="261" r:id="rId16"/>
    <p:sldId id="262" r:id="rId17"/>
    <p:sldId id="287" r:id="rId18"/>
    <p:sldId id="263" r:id="rId19"/>
    <p:sldId id="264" r:id="rId20"/>
    <p:sldId id="265" r:id="rId21"/>
    <p:sldId id="288" r:id="rId22"/>
    <p:sldId id="266" r:id="rId23"/>
    <p:sldId id="267" r:id="rId24"/>
    <p:sldId id="269" r:id="rId25"/>
    <p:sldId id="268" r:id="rId26"/>
    <p:sldId id="270" r:id="rId27"/>
    <p:sldId id="271" r:id="rId28"/>
    <p:sldId id="274" r:id="rId29"/>
    <p:sldId id="272" r:id="rId30"/>
    <p:sldId id="273" r:id="rId31"/>
    <p:sldId id="275" r:id="rId32"/>
    <p:sldId id="282" r:id="rId33"/>
    <p:sldId id="277" r:id="rId34"/>
    <p:sldId id="278" r:id="rId35"/>
    <p:sldId id="292" r:id="rId36"/>
    <p:sldId id="279" r:id="rId37"/>
    <p:sldId id="293" r:id="rId38"/>
    <p:sldId id="280" r:id="rId39"/>
    <p:sldId id="281" r:id="rId40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4" d="100"/>
          <a:sy n="84" d="100"/>
        </p:scale>
        <p:origin x="143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95BA7-F038-4C34-B992-53F92B3AC3F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5F87-44FC-4119-81C3-083BD79E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98E00-F569-47C3-AB7F-DE4746D4E3E6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4CA7-20A3-497D-8588-FB5D9F3678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98E00-F569-47C3-AB7F-DE4746D4E3E6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4CA7-20A3-497D-8588-FB5D9F367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98E00-F569-47C3-AB7F-DE4746D4E3E6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4CA7-20A3-497D-8588-FB5D9F367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00DCB9-A30A-4ACB-A289-5C94BCB3396F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5A7D2E-D436-4F5B-A3BD-4DDD8E8FE0DD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4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DCB9-A30A-4ACB-A289-5C94BCB3396F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7D2E-D436-4F5B-A3BD-4DDD8E8FE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2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DCB9-A30A-4ACB-A289-5C94BCB3396F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7D2E-D436-4F5B-A3BD-4DDD8E8FE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82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DCB9-A30A-4ACB-A289-5C94BCB3396F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7D2E-D436-4F5B-A3BD-4DDD8E8FE0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DCB9-A30A-4ACB-A289-5C94BCB3396F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7D2E-D436-4F5B-A3BD-4DDD8E8FE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72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DCB9-A30A-4ACB-A289-5C94BCB3396F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7D2E-D436-4F5B-A3BD-4DDD8E8FE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35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DCB9-A30A-4ACB-A289-5C94BCB3396F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7D2E-D436-4F5B-A3BD-4DDD8E8FE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14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DCB9-A30A-4ACB-A289-5C94BCB3396F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7D2E-D436-4F5B-A3BD-4DDD8E8FE0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22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98E00-F569-47C3-AB7F-DE4746D4E3E6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4CA7-20A3-497D-8588-FB5D9F367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DCB9-A30A-4ACB-A289-5C94BCB3396F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7D2E-D436-4F5B-A3BD-4DDD8E8FE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46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DCB9-A30A-4ACB-A289-5C94BCB3396F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7D2E-D436-4F5B-A3BD-4DDD8E8FE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2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DCB9-A30A-4ACB-A289-5C94BCB3396F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7D2E-D436-4F5B-A3BD-4DDD8E8FE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6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98E00-F569-47C3-AB7F-DE4746D4E3E6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4CA7-20A3-497D-8588-FB5D9F3678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98E00-F569-47C3-AB7F-DE4746D4E3E6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4CA7-20A3-497D-8588-FB5D9F367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98E00-F569-47C3-AB7F-DE4746D4E3E6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4CA7-20A3-497D-8588-FB5D9F367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98E00-F569-47C3-AB7F-DE4746D4E3E6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4CA7-20A3-497D-8588-FB5D9F367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98E00-F569-47C3-AB7F-DE4746D4E3E6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4CA7-20A3-497D-8588-FB5D9F3678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98E00-F569-47C3-AB7F-DE4746D4E3E6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4CA7-20A3-497D-8588-FB5D9F367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98E00-F569-47C3-AB7F-DE4746D4E3E6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4CA7-20A3-497D-8588-FB5D9F3678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6898E00-F569-47C3-AB7F-DE4746D4E3E6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4444CA7-20A3-497D-8588-FB5D9F3678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00DCB9-A30A-4ACB-A289-5C94BCB3396F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45A7D2E-D436-4F5B-A3BD-4DDD8E8FE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//upload.wikimedia.org/wikipedia/commons/9/95/James_Monroe_White_House_portrait_1819.gi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Facts from video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8313831" cy="55425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3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7391400" cy="1070082"/>
          </a:xfrm>
        </p:spPr>
        <p:txBody>
          <a:bodyPr/>
          <a:lstStyle/>
          <a:p>
            <a:r>
              <a:rPr lang="en-US" dirty="0" smtClean="0"/>
              <a:t>Growth of the New 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657600"/>
            <a:ext cx="7391400" cy="685800"/>
          </a:xfrm>
        </p:spPr>
        <p:txBody>
          <a:bodyPr/>
          <a:lstStyle/>
          <a:p>
            <a:r>
              <a:rPr lang="en-US" dirty="0" smtClean="0"/>
              <a:t>(c. 1800-1820’s)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Jefferson and the Louisiana Purchase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 Victorious in 1800</a:t>
            </a:r>
            <a:endParaRPr lang="en-US" dirty="0"/>
          </a:p>
        </p:txBody>
      </p:sp>
      <p:pic>
        <p:nvPicPr>
          <p:cNvPr id="1028" name="Picture 4" descr="http://upload.wikimedia.org/wikipedia/commons/thumb/0/04/ElectoralCollege1800.svg/542px-ElectoralCollege1800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36914"/>
            <a:ext cx="5903364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Jefferson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4114800" cy="5410200"/>
          </a:xfrm>
        </p:spPr>
        <p:txBody>
          <a:bodyPr/>
          <a:lstStyle/>
          <a:p>
            <a:r>
              <a:rPr lang="en-US" dirty="0" smtClean="0"/>
              <a:t>Democratic-Republican</a:t>
            </a:r>
          </a:p>
          <a:p>
            <a:r>
              <a:rPr lang="en-US" dirty="0" smtClean="0"/>
              <a:t>Plantation Owner from Virginia</a:t>
            </a:r>
          </a:p>
          <a:p>
            <a:r>
              <a:rPr lang="en-US" dirty="0" smtClean="0"/>
              <a:t>States’ Rights supporter</a:t>
            </a:r>
          </a:p>
          <a:p>
            <a:r>
              <a:rPr lang="en-US" dirty="0" smtClean="0"/>
              <a:t>Repealed Alien and Sedition Acts </a:t>
            </a:r>
            <a:endParaRPr lang="en-US" dirty="0"/>
          </a:p>
        </p:txBody>
      </p:sp>
      <p:pic>
        <p:nvPicPr>
          <p:cNvPr id="2050" name="Picture 2" descr="http://www.loc.gov/exhibits/jefferson/images/vc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657600" cy="44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Jefferson’s Purchase from France</a:t>
            </a:r>
            <a:endParaRPr lang="en-US" dirty="0"/>
          </a:p>
        </p:txBody>
      </p:sp>
      <p:pic>
        <p:nvPicPr>
          <p:cNvPr id="3074" name="Picture 2" descr="http://www.xtimeline.com/__UserPic_Large/1697/ELT20071212170037000104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66" y="1371600"/>
            <a:ext cx="7375177" cy="52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Louisiana Purchase (1803)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area known as Louisiana switched hands many times, but now was controlled by the French.</a:t>
            </a:r>
          </a:p>
          <a:p>
            <a:r>
              <a:rPr lang="en-US" dirty="0" smtClean="0"/>
              <a:t>President Jefferson, wanting access to the port of New Orleans, decided to make an offer to Napoleon for control of that port. </a:t>
            </a:r>
          </a:p>
          <a:p>
            <a:r>
              <a:rPr lang="en-US" dirty="0" smtClean="0"/>
              <a:t>Napoleon (who was in debt from war) decided to sell Jefferson not just New Orleans but ALL of Louisiana.</a:t>
            </a:r>
          </a:p>
          <a:p>
            <a:r>
              <a:rPr lang="en-US" u="sng" dirty="0" smtClean="0"/>
              <a:t>The Louisiana Purchase doubled the size of the country and brought with it many valuable resources.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sell? Why Buy?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Napoleon Bonaparte needed money to continue his conquest of Europe</a:t>
            </a:r>
            <a:endParaRPr lang="en-US" sz="36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N B wanted to prevent US / Britain alliance</a:t>
            </a:r>
            <a:endParaRPr lang="en-US" sz="36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April 30, 1803 – One of the greatest land deals in history</a:t>
            </a:r>
            <a:endParaRPr lang="en-US" sz="36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Jefferson’s reasons to buy</a:t>
            </a:r>
            <a:endParaRPr lang="en-US" sz="36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b="1" u="sng" dirty="0">
                <a:latin typeface="Times New Roman"/>
                <a:ea typeface="Times New Roman"/>
              </a:rPr>
              <a:t>Fit into his agrarian vision for America – republic can only survive is people had chance to own land</a:t>
            </a:r>
            <a:endParaRPr lang="en-US" sz="32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</a:rPr>
              <a:t>Opportunity to gain </a:t>
            </a:r>
            <a:r>
              <a:rPr lang="en-US" b="1" u="sng" dirty="0">
                <a:latin typeface="Times New Roman"/>
                <a:ea typeface="Times New Roman"/>
              </a:rPr>
              <a:t>control of Mississippi River</a:t>
            </a:r>
            <a:endParaRPr lang="en-US" sz="32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</a:rPr>
              <a:t>Great bargain – </a:t>
            </a:r>
            <a:r>
              <a:rPr lang="en-US" b="1" u="sng" dirty="0">
                <a:latin typeface="Times New Roman"/>
                <a:ea typeface="Times New Roman"/>
              </a:rPr>
              <a:t>Doubled size of America</a:t>
            </a:r>
            <a:endParaRPr lang="en-US" sz="32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Jefferson’s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i="1" dirty="0"/>
              <a:t>a situation in which a difficult choice has to be made between two or more alternatives, especially equally undesirable ones</a:t>
            </a:r>
          </a:p>
          <a:p>
            <a:r>
              <a:rPr lang="en-US" dirty="0" smtClean="0"/>
              <a:t>Thomas Jefferson (as an Anti-Federalist) believed that the power of the federal government (including the President) should be limited.</a:t>
            </a:r>
          </a:p>
          <a:p>
            <a:r>
              <a:rPr lang="en-US" dirty="0" smtClean="0"/>
              <a:t>His views on the Constitution were those of a </a:t>
            </a:r>
            <a:r>
              <a:rPr lang="en-US" u="sng" dirty="0" smtClean="0"/>
              <a:t>strict constructionist</a:t>
            </a:r>
            <a:r>
              <a:rPr lang="en-US" dirty="0" smtClean="0"/>
              <a:t>: meaning that he followed the Constitution “word for word”.</a:t>
            </a:r>
          </a:p>
          <a:p>
            <a:r>
              <a:rPr lang="en-US" u="sng" dirty="0" smtClean="0"/>
              <a:t>He felt that the purchase of Louisiana was unconstitutional</a:t>
            </a:r>
            <a:r>
              <a:rPr lang="en-US" dirty="0" smtClean="0"/>
              <a:t>; the Constitution did not specifically give the President the authority to buy territory.</a:t>
            </a:r>
          </a:p>
          <a:p>
            <a:r>
              <a:rPr lang="en-US" dirty="0" smtClean="0"/>
              <a:t>He decided however that the deal was too good to pass up and went through with the purchase.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oxymommies.com/wp-content/uploads/louisiana-purchase-political-cartoon-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52400"/>
            <a:ext cx="9133114" cy="65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and Clark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80772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one knew exactly what the lands between the Mississippi River and the Pacific Ocean held.</a:t>
            </a:r>
          </a:p>
          <a:p>
            <a:r>
              <a:rPr lang="en-US" u="sng" dirty="0" smtClean="0"/>
              <a:t>In an effort to explore the new territory, Jefferson sent out an expedition team headed by Meriwether Lewis and William Clark.</a:t>
            </a:r>
          </a:p>
          <a:p>
            <a:r>
              <a:rPr lang="en-US" dirty="0" smtClean="0"/>
              <a:t>The team charted trails, rivers and mountains, discovered new species and interacted with Native American tribes.</a:t>
            </a:r>
          </a:p>
          <a:p>
            <a:r>
              <a:rPr lang="en-US" dirty="0" smtClean="0"/>
              <a:t>Also staked American claim to the West coast, allowing us to eventually acquire more territory.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191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SSUSH6 The student will analyze the nature of territorial and population growth and the impact of this growth in the early decades of the new nation. </a:t>
            </a:r>
            <a:endParaRPr lang="en-US" dirty="0"/>
          </a:p>
          <a:p>
            <a:r>
              <a:rPr lang="en-US" dirty="0" smtClean="0"/>
              <a:t>b</a:t>
            </a:r>
            <a:r>
              <a:rPr lang="en-US" dirty="0"/>
              <a:t>. Describe Jefferson’s diplomacy in obtaining the Louisiana Purchase from France and the territory’s exploration by Lewis and Clark. </a:t>
            </a:r>
          </a:p>
          <a:p>
            <a:r>
              <a:rPr lang="en-US" dirty="0"/>
              <a:t>c. Explain major reasons for the War of 1812 and the war’s significance on the development of a national identity. </a:t>
            </a:r>
          </a:p>
          <a:p>
            <a:r>
              <a:rPr lang="en-US" dirty="0" smtClean="0"/>
              <a:t>e</a:t>
            </a:r>
            <a:r>
              <a:rPr lang="en-US" dirty="0"/>
              <a:t>. Describe the reasons for and importance of the Monroe Doctrine.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of Expedition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</a:t>
            </a:r>
            <a:r>
              <a:rPr lang="en-US" dirty="0"/>
              <a:t>of many explorations into the unknown to be undertaken by America </a:t>
            </a:r>
          </a:p>
          <a:p>
            <a:r>
              <a:rPr lang="en-US" dirty="0" smtClean="0"/>
              <a:t>Precedent </a:t>
            </a:r>
            <a:r>
              <a:rPr lang="en-US" dirty="0"/>
              <a:t>– exploration spirit part of spirit of America</a:t>
            </a:r>
          </a:p>
          <a:p>
            <a:r>
              <a:rPr lang="en-US" dirty="0" smtClean="0"/>
              <a:t>Reported </a:t>
            </a:r>
            <a:r>
              <a:rPr lang="en-US" dirty="0"/>
              <a:t>stories encouraged migration westward</a:t>
            </a:r>
          </a:p>
          <a:p>
            <a:r>
              <a:rPr lang="en-US" dirty="0" smtClean="0"/>
              <a:t>Dispelled </a:t>
            </a:r>
            <a:r>
              <a:rPr lang="en-US" dirty="0"/>
              <a:t>myth of “Great American Desert”</a:t>
            </a:r>
          </a:p>
          <a:p>
            <a:r>
              <a:rPr lang="en-US" dirty="0" smtClean="0"/>
              <a:t>Expanded </a:t>
            </a:r>
            <a:r>
              <a:rPr lang="en-US" dirty="0"/>
              <a:t>knowledge of habitat, Indians, and animals</a:t>
            </a:r>
          </a:p>
          <a:p>
            <a:r>
              <a:rPr lang="en-US" dirty="0" smtClean="0"/>
              <a:t>Help </a:t>
            </a:r>
            <a:r>
              <a:rPr lang="en-US" dirty="0"/>
              <a:t>to give America claim of Oregon Territory along w/Britain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lewisandwclark.yolasite.com/resources/lewis%20and%20cl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7719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mericaslibrary.gov/assets/aa/lewisandclark/aa_lewisandclark_subj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2502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2.bp.blogspot.com/-RuudqkB3ly8/UAGgJZZT9nI/AAAAAAAAKIA/0N3pEzGnt64/s1600/lewis-and-cl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89" y="3352800"/>
            <a:ext cx="5202263" cy="368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amondpotus.wikispaces.com/file/view/war_of_1812.jpg/53381600/war_of_1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67" y="1001486"/>
            <a:ext cx="6746304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upload.wikimedia.org/wikipedia/commons/thumb/5/56/ElectoralCollege1812-Large.png/400px-ElectoralCollege1812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391400" cy="541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3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Madison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4191000" cy="4686300"/>
          </a:xfrm>
        </p:spPr>
        <p:txBody>
          <a:bodyPr/>
          <a:lstStyle/>
          <a:p>
            <a:r>
              <a:rPr lang="en-US" dirty="0" smtClean="0"/>
              <a:t>Elected President in 1812</a:t>
            </a:r>
          </a:p>
          <a:p>
            <a:r>
              <a:rPr lang="en-US" dirty="0" smtClean="0"/>
              <a:t>Democratic-Republican</a:t>
            </a:r>
          </a:p>
          <a:p>
            <a:r>
              <a:rPr lang="en-US" dirty="0" smtClean="0"/>
              <a:t>“Father of the Constitution”</a:t>
            </a:r>
          </a:p>
          <a:p>
            <a:r>
              <a:rPr lang="en-US" dirty="0" smtClean="0"/>
              <a:t>Co-author of the “Federalist Papers”</a:t>
            </a:r>
          </a:p>
          <a:p>
            <a:endParaRPr lang="en-US" dirty="0"/>
          </a:p>
        </p:txBody>
      </p:sp>
      <p:pic>
        <p:nvPicPr>
          <p:cNvPr id="7172" name="Picture 4" descr="http://prints.encore-editions.com/0/500/canvas-portrait-prints-us-presidential-president-political-politics-great-american-canvas-painting-portrait-reproduction-print-james-madison-4th-president-of-the-united-states-of-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581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Dispute with 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the first decade 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century, American merchant ships had been caught in the middle of an on going fight between England and France.</a:t>
            </a:r>
          </a:p>
          <a:p>
            <a:r>
              <a:rPr lang="en-US" dirty="0" smtClean="0"/>
              <a:t>Jefferson was able to avoid war with these countries through diplomacy and economic embargoes.</a:t>
            </a:r>
          </a:p>
          <a:p>
            <a:r>
              <a:rPr lang="en-US" dirty="0" smtClean="0"/>
              <a:t>However hostilities intensified and in 1812, </a:t>
            </a:r>
            <a:r>
              <a:rPr lang="en-US" u="sng" dirty="0" smtClean="0"/>
              <a:t>President Madison asked Congress to formally declare war on Great Britain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War of 1812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Second American Revolution?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England was interfering with American trade with France.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British ships were boarding American vessels and forcing sailors to serve in the British navy, a process called impressment.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England had not fully abandoned forts in North America and were helping Native Americans fight westward settlers.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America wanted to invade Canada and take it from English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2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hitehousehistory.org/whha_history/white-house-stories/media/images/1814-bu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6943"/>
            <a:ext cx="7973327" cy="55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smonitor.com/var/ezflow_site/storage/images/media/content/2012/06-08war1812/12785545-1-eng-US/06-08war1812_full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457200"/>
            <a:ext cx="5086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frenchcreoles.com/battnoz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46" y="1447800"/>
            <a:ext cx="626318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gc.allpostersimages.com/images/P-473-488-90/22/2246/JW2ZD00Z/posters/native-americans-attack-the-american-garrison-at-fort-dearborn-in-illinois-during-the-war-of-1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90057"/>
            <a:ext cx="5818013" cy="43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War of 1812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War ended in a draw.</a:t>
            </a:r>
          </a:p>
          <a:p>
            <a:r>
              <a:rPr lang="en-US" dirty="0" smtClean="0"/>
              <a:t>America neither lost nor gained any new territory.</a:t>
            </a:r>
          </a:p>
          <a:p>
            <a:r>
              <a:rPr lang="en-US" dirty="0" smtClean="0"/>
              <a:t>Increased respect for American army and navy throughout the world</a:t>
            </a:r>
          </a:p>
          <a:p>
            <a:r>
              <a:rPr lang="en-US" dirty="0" smtClean="0"/>
              <a:t>End to Native American resistance in the Ohio River Valley</a:t>
            </a:r>
          </a:p>
          <a:p>
            <a:r>
              <a:rPr lang="en-US" dirty="0" smtClean="0"/>
              <a:t>Signaled an end to the Federalist Party, who refused to support the war.</a:t>
            </a:r>
          </a:p>
          <a:p>
            <a:r>
              <a:rPr lang="en-US" dirty="0" smtClean="0"/>
              <a:t>Stimulated American industry</a:t>
            </a:r>
          </a:p>
          <a:p>
            <a:r>
              <a:rPr lang="en-US" dirty="0" smtClean="0"/>
              <a:t>Final official dispute with England</a:t>
            </a:r>
          </a:p>
          <a:p>
            <a:r>
              <a:rPr lang="en-US" dirty="0" smtClean="0"/>
              <a:t>Uniting, fighting against the world’s most powerful nation and surviving again! Created a sense of pride and patriotism (NATIONALISM)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1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600325"/>
            <a:ext cx="6693192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Land Ordinance of 1785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Northwest Ordinance of 1787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Star-Spangled Banner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4724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While imprisoned on a British ship, Francis Scott Key penned “The Star-Spangled Banner”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song embodied a new spirit for the American people.</a:t>
            </a:r>
          </a:p>
          <a:p>
            <a:r>
              <a:rPr lang="en-US" dirty="0" smtClean="0"/>
              <a:t>Even after being independent of England for over 30 years, many still held to their English roots.</a:t>
            </a:r>
          </a:p>
          <a:p>
            <a:r>
              <a:rPr lang="en-US" u="sng" dirty="0" smtClean="0"/>
              <a:t>The “victory” in the War of 1812 ushered in a period of intense nationalism and pride in being an America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4" descr="francis_scott_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41" y="1676400"/>
            <a:ext cx="3373409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81000"/>
            <a:ext cx="7485888" cy="6019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 say can you see, by the dawn’s early light</a:t>
            </a:r>
            <a:r>
              <a:rPr lang="en-US" dirty="0" smtClean="0"/>
              <a:t>,</a:t>
            </a:r>
          </a:p>
          <a:p>
            <a:r>
              <a:rPr lang="en-US" dirty="0" smtClean="0"/>
              <a:t>What </a:t>
            </a:r>
            <a:r>
              <a:rPr lang="en-US" dirty="0"/>
              <a:t>so proudly we hail’d at the twilight’s last gleaming</a:t>
            </a:r>
            <a:r>
              <a:rPr lang="en-US" dirty="0" smtClean="0"/>
              <a:t>,</a:t>
            </a:r>
          </a:p>
          <a:p>
            <a:r>
              <a:rPr lang="en-US" dirty="0" smtClean="0"/>
              <a:t>Whose </a:t>
            </a:r>
            <a:r>
              <a:rPr lang="en-US" dirty="0"/>
              <a:t>broad stripes and bright stars through the perilous </a:t>
            </a:r>
            <a:r>
              <a:rPr lang="en-US" dirty="0" smtClean="0"/>
              <a:t>fight</a:t>
            </a:r>
          </a:p>
          <a:p>
            <a:r>
              <a:rPr lang="en-US" dirty="0" smtClean="0"/>
              <a:t>O’er </a:t>
            </a:r>
            <a:r>
              <a:rPr lang="en-US" dirty="0"/>
              <a:t>the ramparts we watch’d were so gallantly streaming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And </a:t>
            </a:r>
            <a:r>
              <a:rPr lang="en-US" dirty="0"/>
              <a:t>the rocket’s red glare, the bombs bursting in air</a:t>
            </a:r>
            <a:r>
              <a:rPr lang="en-US" dirty="0" smtClean="0"/>
              <a:t>,</a:t>
            </a:r>
          </a:p>
          <a:p>
            <a:r>
              <a:rPr lang="en-US" dirty="0" smtClean="0"/>
              <a:t>Gave </a:t>
            </a:r>
            <a:r>
              <a:rPr lang="en-US" dirty="0"/>
              <a:t>proof through the night that our flag was still there</a:t>
            </a:r>
            <a:r>
              <a:rPr lang="en-US" dirty="0" smtClean="0"/>
              <a:t>,</a:t>
            </a:r>
          </a:p>
          <a:p>
            <a:r>
              <a:rPr lang="en-US" dirty="0" smtClean="0"/>
              <a:t>O </a:t>
            </a:r>
            <a:r>
              <a:rPr lang="en-US" dirty="0"/>
              <a:t>say does that star-spangled banner yet </a:t>
            </a:r>
            <a:r>
              <a:rPr lang="en-US" dirty="0" smtClean="0"/>
              <a:t>wave</a:t>
            </a:r>
          </a:p>
          <a:p>
            <a:r>
              <a:rPr lang="en-US" dirty="0" smtClean="0"/>
              <a:t>O’er </a:t>
            </a:r>
            <a:r>
              <a:rPr lang="en-US" dirty="0"/>
              <a:t>the land of the </a:t>
            </a:r>
            <a:r>
              <a:rPr lang="en-US" dirty="0" smtClean="0"/>
              <a:t>free…</a:t>
            </a:r>
          </a:p>
          <a:p>
            <a:r>
              <a:rPr lang="en-US" dirty="0" smtClean="0"/>
              <a:t>…and </a:t>
            </a:r>
            <a:r>
              <a:rPr lang="en-US" dirty="0"/>
              <a:t>the home of the brave?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9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Monroe Doctrine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Americas Gain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41148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During the early 1800’s, many Central and South American nations gained their independence from Spain and Portugal.</a:t>
            </a:r>
          </a:p>
          <a:p>
            <a:r>
              <a:rPr lang="en-US" u="sng" dirty="0" smtClean="0"/>
              <a:t>In the 1820’s, these European nations set their sights on recolonizing these recently freed nations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290" name="Picture 2" descr="http://www.travelnotes.org/LatinAmerica/images/stham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87895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Named </a:t>
            </a:r>
            <a:r>
              <a:rPr lang="en-US" dirty="0"/>
              <a:t>after President James Monroe “the Good Feelings Era” president</a:t>
            </a:r>
          </a:p>
          <a:p>
            <a:r>
              <a:rPr lang="en-US" dirty="0" smtClean="0"/>
              <a:t>Background </a:t>
            </a:r>
            <a:r>
              <a:rPr lang="en-US" dirty="0"/>
              <a:t>Information</a:t>
            </a:r>
          </a:p>
          <a:p>
            <a:r>
              <a:rPr lang="en-US" dirty="0" smtClean="0"/>
              <a:t>Latin </a:t>
            </a:r>
            <a:r>
              <a:rPr lang="en-US" dirty="0"/>
              <a:t>American nations declared independence from Spanish rule – 1824</a:t>
            </a:r>
          </a:p>
          <a:p>
            <a:r>
              <a:rPr lang="en-US" dirty="0" smtClean="0"/>
              <a:t>British </a:t>
            </a:r>
            <a:r>
              <a:rPr lang="en-US" dirty="0"/>
              <a:t>and American enjoyed trade benefits with independent Latin American nations</a:t>
            </a:r>
          </a:p>
          <a:p>
            <a:r>
              <a:rPr lang="en-US" dirty="0" smtClean="0"/>
              <a:t>To </a:t>
            </a:r>
            <a:r>
              <a:rPr lang="en-US" dirty="0"/>
              <a:t>stop independence movements in Europe – Austria, Prussia, and Russia wanted to help Spain regain control of Latin American Colonies</a:t>
            </a:r>
          </a:p>
          <a:p>
            <a:r>
              <a:rPr lang="en-US" dirty="0" smtClean="0"/>
              <a:t>British </a:t>
            </a:r>
            <a:r>
              <a:rPr lang="en-US" dirty="0"/>
              <a:t>officials sought joint US/British resolution against European involvement in Latin American nations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Monroe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4603242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reaction to this attempt to recolonize parts of Central and South America, American President James Monroe issued the </a:t>
            </a:r>
            <a:r>
              <a:rPr lang="en-US" u="sng" dirty="0" smtClean="0"/>
              <a:t>“Monroe Doctrine”</a:t>
            </a:r>
            <a:r>
              <a:rPr lang="en-US" dirty="0"/>
              <a:t> </a:t>
            </a:r>
            <a:r>
              <a:rPr lang="en-US" dirty="0" smtClean="0"/>
              <a:t>in 1823.</a:t>
            </a:r>
          </a:p>
          <a:p>
            <a:r>
              <a:rPr lang="en-US" u="sng" dirty="0" smtClean="0"/>
              <a:t>The doctrine stated that the United States would not tolerate Europeans meddling in the affairs of the Western hemisphere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4338" name="Picture 2" descr="File:James Monroe White House portrait 1819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83229"/>
            <a:ext cx="303580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6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President Monroe declared in 1823 – the American continents were “henceforth not to be considered as subjects for future colonization by any European power.”</a:t>
            </a:r>
          </a:p>
          <a:p>
            <a:r>
              <a:rPr lang="en-US" dirty="0"/>
              <a:t>Beginning of long term American policy of protecting Latin America from Europe</a:t>
            </a:r>
          </a:p>
          <a:p>
            <a:r>
              <a:rPr lang="en-US" dirty="0"/>
              <a:t>In return US promises not to get involved in European affairs – maintains Washington’s neutrality policy</a:t>
            </a:r>
          </a:p>
          <a:p>
            <a:r>
              <a:rPr lang="en-US" dirty="0"/>
              <a:t>Asserted America’s growing nationalism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Doctrine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en-US" dirty="0"/>
              <a:t>The occasion has been judged proper for asserting, as a principle in which the rights and interests of the United States are involved, </a:t>
            </a:r>
            <a:r>
              <a:rPr lang="en-US" u="sng" dirty="0"/>
              <a:t>that the American continents</a:t>
            </a:r>
            <a:r>
              <a:rPr lang="en-US" dirty="0"/>
              <a:t>, by the free and independent condition which they have assumed and maintain, </a:t>
            </a:r>
            <a:r>
              <a:rPr lang="en-US" u="sng" dirty="0"/>
              <a:t>are henceforth not to be considered as subjects for future colonization by any European powers</a:t>
            </a:r>
            <a:r>
              <a:rPr lang="en-US" dirty="0" smtClean="0"/>
              <a:t>.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			- Monroe Doctrine</a:t>
            </a:r>
          </a:p>
          <a:p>
            <a:pPr marL="82296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			December 2, 1823</a:t>
            </a:r>
          </a:p>
          <a:p>
            <a:pPr marL="1947672" lvl="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48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are an American living in the year 1823.</a:t>
            </a:r>
          </a:p>
          <a:p>
            <a:r>
              <a:rPr lang="en-US" dirty="0" smtClean="0"/>
              <a:t>You are upset at the prospect that European countries might attempt to recolonize your neighbors to the south.</a:t>
            </a:r>
          </a:p>
          <a:p>
            <a:r>
              <a:rPr lang="en-US" dirty="0" smtClean="0"/>
              <a:t>Create a protest sign that clearly relates your disgust at this idea of re-colonization.</a:t>
            </a:r>
          </a:p>
          <a:p>
            <a:r>
              <a:rPr lang="en-US" dirty="0" smtClean="0"/>
              <a:t>Your sign must include the following words:</a:t>
            </a:r>
          </a:p>
          <a:p>
            <a:pPr lvl="1"/>
            <a:r>
              <a:rPr lang="en-US" dirty="0" smtClean="0"/>
              <a:t>1. Monroe Doctrine</a:t>
            </a:r>
          </a:p>
          <a:p>
            <a:pPr lvl="1"/>
            <a:r>
              <a:rPr lang="en-US" dirty="0" smtClean="0"/>
              <a:t>2. Europe</a:t>
            </a:r>
            <a:endParaRPr lang="en-US" dirty="0"/>
          </a:p>
          <a:p>
            <a:pPr lvl="1"/>
            <a:r>
              <a:rPr lang="en-US" dirty="0" smtClean="0"/>
              <a:t>3. Western Hemisphere</a:t>
            </a:r>
          </a:p>
        </p:txBody>
      </p:sp>
    </p:spTree>
    <p:extLst>
      <p:ext uri="{BB962C8B-B14F-4D97-AF65-F5344CB8AC3E}">
        <p14:creationId xmlns:p14="http://schemas.microsoft.com/office/powerpoint/2010/main" val="40326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Times New Roman"/>
                <a:ea typeface="Times New Roman"/>
              </a:rPr>
              <a:t/>
            </a:r>
            <a:br>
              <a:rPr lang="en-US" sz="4800" dirty="0">
                <a:latin typeface="Times New Roman"/>
                <a:ea typeface="Times New Roman"/>
              </a:rPr>
            </a:br>
            <a:r>
              <a:rPr lang="en-US" sz="4800" dirty="0" smtClean="0">
                <a:latin typeface="Times New Roman"/>
                <a:ea typeface="Times New Roman"/>
              </a:rPr>
              <a:t>Land Ordinance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Ordinance—a law given by a governmental authority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Only </a:t>
            </a:r>
            <a:r>
              <a:rPr lang="en-US" dirty="0">
                <a:latin typeface="Times New Roman"/>
                <a:ea typeface="Times New Roman"/>
              </a:rPr>
              <a:t>achievement of Confederation Congress</a:t>
            </a:r>
            <a:endParaRPr lang="en-US" sz="36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</a:rPr>
              <a:t>Law designed to bring in revenue through sale of western land – Ohio River Valley</a:t>
            </a:r>
            <a:endParaRPr lang="en-US" sz="32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b="1" u="sng" dirty="0">
                <a:latin typeface="Times New Roman"/>
                <a:ea typeface="Times New Roman"/>
              </a:rPr>
              <a:t>Colonies or new states – Jefferson’s Empire of Liberty </a:t>
            </a:r>
            <a:r>
              <a:rPr lang="en-US" b="1" u="sng" dirty="0" smtClean="0">
                <a:latin typeface="Times New Roman"/>
                <a:ea typeface="Times New Roman"/>
              </a:rPr>
              <a:t>Idea</a:t>
            </a:r>
            <a:endParaRPr lang="en-US" sz="36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Adopt a State Plan – Land Ordinance and Northwest Ordinance</a:t>
            </a:r>
            <a:endParaRPr lang="en-US" sz="36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Land Ordinance of </a:t>
            </a:r>
            <a:r>
              <a:rPr lang="en-US" dirty="0" smtClean="0"/>
              <a:t>1785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Orderly/step </a:t>
            </a:r>
            <a:r>
              <a:rPr lang="en-US" dirty="0"/>
              <a:t>by step </a:t>
            </a:r>
            <a:r>
              <a:rPr lang="en-US" dirty="0" smtClean="0"/>
              <a:t>process </a:t>
            </a:r>
            <a:r>
              <a:rPr lang="en-US" dirty="0"/>
              <a:t>of added states [not colonies] to America</a:t>
            </a:r>
          </a:p>
          <a:p>
            <a:r>
              <a:rPr lang="en-US" dirty="0"/>
              <a:t>how </a:t>
            </a:r>
            <a:r>
              <a:rPr lang="en-US" dirty="0" smtClean="0"/>
              <a:t>the new US government would </a:t>
            </a:r>
            <a:r>
              <a:rPr lang="en-US" dirty="0"/>
              <a:t>measure, divide and distribute the land it had acquired from Great Britain north and west of the Ohio River at the end of </a:t>
            </a:r>
            <a:r>
              <a:rPr lang="en-US" dirty="0" smtClean="0"/>
              <a:t>the war </a:t>
            </a:r>
          </a:p>
          <a:p>
            <a:r>
              <a:rPr lang="en-US" dirty="0" smtClean="0"/>
              <a:t>Created </a:t>
            </a:r>
            <a:r>
              <a:rPr lang="en-US" dirty="0"/>
              <a:t>method of surveying land – created townships – grid system </a:t>
            </a:r>
          </a:p>
          <a:p>
            <a:r>
              <a:rPr lang="en-US" dirty="0"/>
              <a:t>Townships – 6 square miles – 36 sections </a:t>
            </a:r>
          </a:p>
          <a:p>
            <a:r>
              <a:rPr lang="en-US" dirty="0"/>
              <a:t>16th section of township dedicated to public education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65552"/>
            <a:ext cx="6847447" cy="679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7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Northwest Ordinance </a:t>
            </a:r>
            <a:r>
              <a:rPr lang="en-US" dirty="0" smtClean="0"/>
              <a:t>1787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Explained </a:t>
            </a:r>
            <a:r>
              <a:rPr lang="en-US" dirty="0"/>
              <a:t>how territories would be governed</a:t>
            </a:r>
          </a:p>
          <a:p>
            <a:r>
              <a:rPr lang="en-US" dirty="0"/>
              <a:t>Provided a step by step method to move territories to become states</a:t>
            </a:r>
          </a:p>
          <a:p>
            <a:r>
              <a:rPr lang="en-US" dirty="0"/>
              <a:t>Congress chooses a territorial governor, secretary and judges</a:t>
            </a:r>
          </a:p>
          <a:p>
            <a:pPr lvl="1"/>
            <a:r>
              <a:rPr lang="en-US" dirty="0"/>
              <a:t>5,000 adult male citizens can elect a territorial legislature</a:t>
            </a:r>
          </a:p>
          <a:p>
            <a:pPr lvl="1"/>
            <a:r>
              <a:rPr lang="en-US" dirty="0"/>
              <a:t>60,000 population citizens can apply for statehood = Adoption</a:t>
            </a:r>
          </a:p>
          <a:p>
            <a:r>
              <a:rPr lang="en-US" dirty="0"/>
              <a:t>Guaranteed rights in the territories</a:t>
            </a:r>
          </a:p>
          <a:p>
            <a:r>
              <a:rPr lang="en-US" dirty="0"/>
              <a:t>Freedom of – religion, property rights, trial by </a:t>
            </a:r>
            <a:r>
              <a:rPr lang="en-US" dirty="0" smtClean="0"/>
              <a:t>jury (Bill of Rights)</a:t>
            </a:r>
            <a:endParaRPr lang="en-US" dirty="0"/>
          </a:p>
          <a:p>
            <a:r>
              <a:rPr lang="en-US" dirty="0"/>
              <a:t>Banned spread of slavery into the territories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09612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Ordinances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b="1" i="1" dirty="0" smtClean="0">
                <a:latin typeface="Times New Roman"/>
                <a:ea typeface="Times New Roman"/>
              </a:rPr>
              <a:t>Outlined </a:t>
            </a:r>
            <a:r>
              <a:rPr lang="en-US" b="1" i="1" dirty="0">
                <a:latin typeface="Times New Roman"/>
                <a:ea typeface="Times New Roman"/>
              </a:rPr>
              <a:t>the steps for a territory to apply for statehood.</a:t>
            </a:r>
            <a:endParaRPr lang="en-US" sz="3200" dirty="0">
              <a:latin typeface="Times New Roman"/>
              <a:ea typeface="Times New Roman"/>
            </a:endParaRP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b="1" i="1" dirty="0">
                <a:latin typeface="Times New Roman"/>
                <a:ea typeface="Times New Roman"/>
              </a:rPr>
              <a:t>BANNED SLAVERY in these </a:t>
            </a:r>
            <a:r>
              <a:rPr lang="en-US" b="1" i="1" dirty="0" smtClean="0">
                <a:latin typeface="Times New Roman"/>
                <a:ea typeface="Times New Roman"/>
              </a:rPr>
              <a:t>territories:</a:t>
            </a:r>
            <a:endParaRPr lang="en-US" sz="3200" dirty="0">
              <a:latin typeface="Times New Roman"/>
              <a:ea typeface="Times New Roman"/>
            </a:endParaRPr>
          </a:p>
          <a:p>
            <a:pPr marL="1161288" lvl="2" indent="-4572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b="1" i="1" dirty="0" smtClean="0">
                <a:latin typeface="Times New Roman"/>
                <a:ea typeface="Times New Roman"/>
              </a:rPr>
              <a:t>Ohio, Indiana, Illinois, Michigan, Wisconsin and parts of Minnesota</a:t>
            </a:r>
            <a:endParaRPr lang="en-US" dirty="0" smtClean="0">
              <a:latin typeface="Times New Roman"/>
              <a:ea typeface="Times New Roman"/>
            </a:endParaRP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b="1" i="1" dirty="0" smtClean="0">
                <a:latin typeface="Times New Roman"/>
                <a:ea typeface="Times New Roman"/>
              </a:rPr>
              <a:t>Led </a:t>
            </a:r>
            <a:r>
              <a:rPr lang="en-US" b="1" i="1" dirty="0">
                <a:latin typeface="Times New Roman"/>
                <a:ea typeface="Times New Roman"/>
              </a:rPr>
              <a:t>to increased interaction with Natives; broke the promise of the Proclamation of 1763</a:t>
            </a:r>
            <a:endParaRPr lang="en-US" sz="3200" dirty="0">
              <a:latin typeface="Times New Roman"/>
              <a:ea typeface="Times New Roman"/>
            </a:endParaRP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b="1" i="1" dirty="0">
                <a:latin typeface="Times New Roman"/>
                <a:ea typeface="Times New Roman"/>
              </a:rPr>
              <a:t>Called for establishment of free public schools</a:t>
            </a:r>
            <a:endParaRPr lang="en-US" sz="32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1387</TotalTime>
  <Words>1555</Words>
  <Application>Microsoft Office PowerPoint</Application>
  <PresentationFormat>On-screen Show (4:3)</PresentationFormat>
  <Paragraphs>145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Calibri</vt:lpstr>
      <vt:lpstr>Century Gothic</vt:lpstr>
      <vt:lpstr>Courier New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Austin</vt:lpstr>
      <vt:lpstr>Facts from video</vt:lpstr>
      <vt:lpstr>Georgia Standards</vt:lpstr>
      <vt:lpstr>Land Ordinance of 1785  and  the Northwest Ordinance of 1787 </vt:lpstr>
      <vt:lpstr> Land Ordinance</vt:lpstr>
      <vt:lpstr>Land Ordinance of 1785</vt:lpstr>
      <vt:lpstr>PowerPoint Presentation</vt:lpstr>
      <vt:lpstr>Northwest Ordinance 1787</vt:lpstr>
      <vt:lpstr>PowerPoint Presentation</vt:lpstr>
      <vt:lpstr>Results of Ordinances</vt:lpstr>
      <vt:lpstr>Growth of the New Nation</vt:lpstr>
      <vt:lpstr>Thomas Jefferson and the Louisiana Purchase</vt:lpstr>
      <vt:lpstr>Jefferson Victorious in 1800</vt:lpstr>
      <vt:lpstr>Thomas Jefferson</vt:lpstr>
      <vt:lpstr>Jefferson’s Purchase from France</vt:lpstr>
      <vt:lpstr>The Louisiana Purchase (1803)</vt:lpstr>
      <vt:lpstr>Why sell? Why Buy?</vt:lpstr>
      <vt:lpstr>Jefferson’s Dilemma</vt:lpstr>
      <vt:lpstr>PowerPoint Presentation</vt:lpstr>
      <vt:lpstr>Lewis and Clark </vt:lpstr>
      <vt:lpstr>Results of Expedition </vt:lpstr>
      <vt:lpstr>PowerPoint Presentation</vt:lpstr>
      <vt:lpstr>PowerPoint Presentation</vt:lpstr>
      <vt:lpstr>PowerPoint Presentation</vt:lpstr>
      <vt:lpstr>James Madison</vt:lpstr>
      <vt:lpstr>Dispute with Great Britain</vt:lpstr>
      <vt:lpstr>Causes of the War of 1812</vt:lpstr>
      <vt:lpstr>PowerPoint Presentation</vt:lpstr>
      <vt:lpstr>PowerPoint Presentation</vt:lpstr>
      <vt:lpstr>Results of the War of 1812</vt:lpstr>
      <vt:lpstr>Star-Spangled Banner</vt:lpstr>
      <vt:lpstr>PowerPoint Presentation</vt:lpstr>
      <vt:lpstr>The Monroe Doctrine</vt:lpstr>
      <vt:lpstr>The Americas Gain Independence</vt:lpstr>
      <vt:lpstr>Monroe Doctrine</vt:lpstr>
      <vt:lpstr>The Monroe Doctrine</vt:lpstr>
      <vt:lpstr>Monroe Doctrine</vt:lpstr>
      <vt:lpstr>Monroe Doctrine </vt:lpstr>
      <vt:lpstr>Ticket Out the Door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of the New Nation</dc:title>
  <dc:creator>Brett Boisture</dc:creator>
  <cp:lastModifiedBy>Shaleita Cook</cp:lastModifiedBy>
  <cp:revision>37</cp:revision>
  <cp:lastPrinted>2015-01-28T14:07:57Z</cp:lastPrinted>
  <dcterms:created xsi:type="dcterms:W3CDTF">2013-01-30T15:54:54Z</dcterms:created>
  <dcterms:modified xsi:type="dcterms:W3CDTF">2015-09-08T13:13:33Z</dcterms:modified>
</cp:coreProperties>
</file>